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3" r:id="rId7"/>
    <p:sldId id="265" r:id="rId8"/>
    <p:sldId id="262" r:id="rId9"/>
    <p:sldId id="266" r:id="rId10"/>
    <p:sldId id="267" r:id="rId11"/>
    <p:sldId id="268" r:id="rId12"/>
    <p:sldId id="269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E2E481"/>
    <a:srgbClr val="FFFFCC"/>
    <a:srgbClr val="D7DFC3"/>
    <a:srgbClr val="FDF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066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F382-8918-EEC3-65AE-64B2E4497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77080-9C2F-7335-56B7-2D7B64BC4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B26B0-A5A5-8BE6-8842-D8BB9A13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E263-27D7-4D2A-A64C-AEC04B2639E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1A038-0093-69EE-03D0-ECD94E6A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CF83B-A184-84A0-E947-4D336152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B6A-0723-4FDC-B61F-BB35DC98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2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2BE6-9F4F-ECB8-D9F5-4BB8A54C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8C7B9-363D-B2C1-6C63-87E11E5D7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ECE37-6B65-DC48-9801-FEF5F541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E263-27D7-4D2A-A64C-AEC04B2639E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45525-D0C1-39E8-EBFA-1D45847A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108A0-5B06-59A5-5C1E-78C94DC2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B6A-0723-4FDC-B61F-BB35DC98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5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280E-005B-B492-AE2B-A63341D87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DB8B1-5DD4-53CF-5415-92C94763C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31508-1B8A-0386-B589-8D94D57B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E263-27D7-4D2A-A64C-AEC04B2639E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D50EC-64BC-C729-AE34-0B4003B0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797BB-BBF8-C304-3C31-A01069C1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B6A-0723-4FDC-B61F-BB35DC98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3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BD8F-CB6A-0873-828F-4A62C7E6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BA63-05E2-CE1A-6398-C02DE8C1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2327D-541F-771F-9821-5DD72359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E263-27D7-4D2A-A64C-AEC04B2639E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67205-A0D7-E29E-586F-B9389A9C7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D2B19-C531-C36F-050A-9A48A6E6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B6A-0723-4FDC-B61F-BB35DC98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6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E2A3-2657-EA9F-007C-B2A1B450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78142-C386-5CC8-6E06-218966C28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53F78-53BD-72F0-68FE-1BB57DEF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E263-27D7-4D2A-A64C-AEC04B2639E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81FA8-59E9-16D4-2641-B9E2A157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B1554-4E4A-A13B-BDD0-EBF13CCC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B6A-0723-4FDC-B61F-BB35DC98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9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94B2-7033-865D-DD39-150E7490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77B61-1A76-A797-BD78-04EB7887D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699D6-FD9E-171B-037E-AC4A1B9B1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81EA4-D9E7-A207-E844-87C68854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E263-27D7-4D2A-A64C-AEC04B2639E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31647-7FE0-2A1D-52CD-8E4B2B56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4FA92-E5F7-487B-048D-CB8F079D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B6A-0723-4FDC-B61F-BB35DC98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C824-4B42-AFA2-4833-2236E1D4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02A05-8CDF-9D05-48EE-B7D420508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C782A-2E19-6CE8-867F-D86CF275A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9DB68A-EFAF-6927-C452-9CF07F897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E3C22-2DC6-0C3A-B653-DBAA75DE9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30669-5F8B-9154-AC2E-0EB318AB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E263-27D7-4D2A-A64C-AEC04B2639E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E42B5-5436-841A-3E76-BAA6758C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5864C-E1DC-3F23-B783-EDF0A01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B6A-0723-4FDC-B61F-BB35DC98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236B-3905-D798-CBA6-0B3BEF98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9491C-5B73-7684-9BFC-E80C45CE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E263-27D7-4D2A-A64C-AEC04B2639E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64B5B-88EA-0CC0-01E5-4AD3ACC2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A06F4-CC22-6B64-A69A-E1656822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B6A-0723-4FDC-B61F-BB35DC98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5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786F6-9B64-C46C-FCBE-FF7EBC84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E263-27D7-4D2A-A64C-AEC04B2639E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B8E74-129B-254B-08DD-57B27D8B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72245-7B20-7EB6-2436-D72AAF0C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B6A-0723-4FDC-B61F-BB35DC98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21A8-7E05-D217-3B3B-B1B1CE3B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277E-9A7C-79B4-2157-A83388601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E18C-AAF0-7F0E-4029-5086A1477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79578-41DF-79F2-9AC8-55A37140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E263-27D7-4D2A-A64C-AEC04B2639E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59A62-301C-9D40-C2A6-EC9D9305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9839A-9990-9B73-E1E7-67A1302C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B6A-0723-4FDC-B61F-BB35DC98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4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CECF-79C7-0B14-BF27-89903EAE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B8E075-9819-EC7F-A008-4923287CE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06C26-52A2-DBD9-2735-DE5326D4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D6BDD-56A6-A9D4-BD76-5BC26FCA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E263-27D7-4D2A-A64C-AEC04B2639E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BFA3C-C731-68D8-E369-2EDBBC82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F429D-AA82-57A8-D2C1-CA7F53C1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B6A-0723-4FDC-B61F-BB35DC98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6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718D3-3B34-C552-D512-74D8BC8C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3C827-2F5E-6110-7E93-1B7AF8007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FC4D-CE04-1B6A-D95F-1BEC282894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5E263-27D7-4D2A-A64C-AEC04B2639E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E3258-D191-645B-BB20-46A00ED90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866A-8C3A-34B6-1DBD-C7F0D2523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B0B6A-0723-4FDC-B61F-BB35DC98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7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sv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26.svg"/><Relationship Id="rId21" Type="http://schemas.openxmlformats.org/officeDocument/2006/relationships/image" Target="../media/image44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ilamooz.i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2">
            <a:extLst>
              <a:ext uri="{FF2B5EF4-FFF2-40B4-BE49-F238E27FC236}">
                <a16:creationId xmlns:a16="http://schemas.microsoft.com/office/drawing/2014/main" id="{C42B383F-7A5F-0C1C-D57B-A9E3CC1A2BDD}"/>
              </a:ext>
            </a:extLst>
          </p:cNvPr>
          <p:cNvGrpSpPr/>
          <p:nvPr/>
        </p:nvGrpSpPr>
        <p:grpSpPr>
          <a:xfrm>
            <a:off x="820810" y="55855"/>
            <a:ext cx="10592145" cy="6550406"/>
            <a:chOff x="0" y="0"/>
            <a:chExt cx="9907851" cy="5842884"/>
          </a:xfrm>
        </p:grpSpPr>
        <p:sp>
          <p:nvSpPr>
            <p:cNvPr id="63" name="Freeform 3">
              <a:extLst>
                <a:ext uri="{FF2B5EF4-FFF2-40B4-BE49-F238E27FC236}">
                  <a16:creationId xmlns:a16="http://schemas.microsoft.com/office/drawing/2014/main" id="{B3765D44-5BF7-B518-2045-4F2DA21B3025}"/>
                </a:ext>
              </a:extLst>
            </p:cNvPr>
            <p:cNvSpPr/>
            <p:nvPr/>
          </p:nvSpPr>
          <p:spPr>
            <a:xfrm>
              <a:off x="0" y="-27686"/>
              <a:ext cx="9907850" cy="5870570"/>
            </a:xfrm>
            <a:custGeom>
              <a:avLst/>
              <a:gdLst/>
              <a:ahLst/>
              <a:cxnLst/>
              <a:rect l="l" t="t" r="r" b="b"/>
              <a:pathLst>
                <a:path w="9907850" h="5870570">
                  <a:moveTo>
                    <a:pt x="285369" y="34163"/>
                  </a:moveTo>
                  <a:cubicBezTo>
                    <a:pt x="128397" y="0"/>
                    <a:pt x="0" y="103505"/>
                    <a:pt x="0" y="264160"/>
                  </a:cubicBezTo>
                  <a:lnTo>
                    <a:pt x="0" y="5578470"/>
                  </a:lnTo>
                  <a:cubicBezTo>
                    <a:pt x="0" y="5739125"/>
                    <a:pt x="131445" y="5870570"/>
                    <a:pt x="292100" y="5870570"/>
                  </a:cubicBezTo>
                  <a:lnTo>
                    <a:pt x="9615750" y="5870570"/>
                  </a:lnTo>
                  <a:cubicBezTo>
                    <a:pt x="9776406" y="5870570"/>
                    <a:pt x="9907850" y="5739125"/>
                    <a:pt x="9907850" y="5578470"/>
                  </a:cubicBezTo>
                  <a:lnTo>
                    <a:pt x="9907850" y="1646936"/>
                  </a:lnTo>
                  <a:cubicBezTo>
                    <a:pt x="9907850" y="1486281"/>
                    <a:pt x="9779453" y="1326896"/>
                    <a:pt x="9622482" y="1292733"/>
                  </a:cubicBezTo>
                  <a:lnTo>
                    <a:pt x="285369" y="34163"/>
                  </a:lnTo>
                  <a:close/>
                </a:path>
              </a:pathLst>
            </a:custGeom>
            <a:solidFill>
              <a:srgbClr val="E2E481"/>
            </a:solidFill>
          </p:spPr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EFA33556-6C3A-DA0B-D3DB-9A2EB1B59800}"/>
              </a:ext>
            </a:extLst>
          </p:cNvPr>
          <p:cNvGrpSpPr/>
          <p:nvPr/>
        </p:nvGrpSpPr>
        <p:grpSpPr>
          <a:xfrm>
            <a:off x="-495300" y="-852622"/>
            <a:ext cx="15316200" cy="9652000"/>
            <a:chOff x="0" y="0"/>
            <a:chExt cx="25768276" cy="15618623"/>
          </a:xfrm>
          <a:solidFill>
            <a:schemeClr val="accent1">
              <a:lumMod val="20000"/>
              <a:lumOff val="80000"/>
              <a:alpha val="20000"/>
            </a:schemeClr>
          </a:solidFill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188AD15-91D2-58BF-3745-6A5E7BADCD67}"/>
                </a:ext>
              </a:extLst>
            </p:cNvPr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2AF864C-DC33-2973-7C76-C9732EDAAB4A}"/>
                </a:ext>
              </a:extLst>
            </p:cNvPr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C127BC7-6490-F4B0-7520-8EC9282122A7}"/>
                </a:ext>
              </a:extLst>
            </p:cNvPr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020B822-389A-438C-68BF-3631988BEDE8}"/>
                </a:ext>
              </a:extLst>
            </p:cNvPr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67C5783-E5A7-CEF0-FB4A-62FA1AAB3A9B}"/>
                </a:ext>
              </a:extLst>
            </p:cNvPr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E021537-95A6-C22A-5C46-FB507E541B1B}"/>
                </a:ext>
              </a:extLst>
            </p:cNvPr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B7213E6-D18A-B74E-E603-9B932BDBBF83}"/>
                </a:ext>
              </a:extLst>
            </p:cNvPr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5D42423-F75A-65D1-00AD-271BA4293B07}"/>
                </a:ext>
              </a:extLst>
            </p:cNvPr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0D6A98A-BA62-969C-0EF4-E809C224A20F}"/>
                </a:ext>
              </a:extLst>
            </p:cNvPr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8D67F11-7964-8828-38F8-84D3F6997FA7}"/>
                </a:ext>
              </a:extLst>
            </p:cNvPr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444C31B-53F5-2AB2-5E06-DF38B325BBC5}"/>
                </a:ext>
              </a:extLst>
            </p:cNvPr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45340FF-08B5-B09B-4D2D-62642858786A}"/>
                </a:ext>
              </a:extLst>
            </p:cNvPr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8C4764E-AD33-935E-6532-798539F597C1}"/>
                </a:ext>
              </a:extLst>
            </p:cNvPr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08BFE802-596A-4964-EE18-E9AC760F9E99}"/>
                </a:ext>
              </a:extLst>
            </p:cNvPr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7AC733A0-1051-E533-56F3-671E7FB99FB8}"/>
                </a:ext>
              </a:extLst>
            </p:cNvPr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0F97082-1B12-C28B-0DF3-C60F43E55CC7}"/>
                </a:ext>
              </a:extLst>
            </p:cNvPr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6AC77ED2-767A-1AFD-FBA6-6F0BA66FDB28}"/>
                </a:ext>
              </a:extLst>
            </p:cNvPr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6049F5FD-B9C4-1854-D500-08666F877A8E}"/>
                </a:ext>
              </a:extLst>
            </p:cNvPr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DE5ACCF6-8DD0-0D82-D4A5-FBA8E5258482}"/>
                </a:ext>
              </a:extLst>
            </p:cNvPr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4729C7-4BCB-DD44-FD20-7D063E9ADF8E}"/>
                </a:ext>
              </a:extLst>
            </p:cNvPr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FA75225-635E-D5A5-4048-C85A01D776CF}"/>
                </a:ext>
              </a:extLst>
            </p:cNvPr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7CDE1F46-4FAC-E6FA-D430-91E8C33A73BA}"/>
                </a:ext>
              </a:extLst>
            </p:cNvPr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6B3381-C018-638D-A637-D77ABCBEF505}"/>
                </a:ext>
              </a:extLst>
            </p:cNvPr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C5D416B-C6B5-485D-EC95-F24E4A5A2E4B}"/>
                </a:ext>
              </a:extLst>
            </p:cNvPr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F64D8431-6D4E-DFA9-D74A-2ECF31985EB7}"/>
                </a:ext>
              </a:extLst>
            </p:cNvPr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884DBB27-8B87-B79C-892E-19055D7412BF}"/>
                </a:ext>
              </a:extLst>
            </p:cNvPr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C6FD90BA-41BD-DFD7-D49D-FFBD4B0C867A}"/>
                </a:ext>
              </a:extLst>
            </p:cNvPr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50F52D70-DD8E-B1F2-BEE4-E4B14BDF1330}"/>
                </a:ext>
              </a:extLst>
            </p:cNvPr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F4C63B1D-EBEC-52FF-2D55-B8065659EA9E}"/>
                </a:ext>
              </a:extLst>
            </p:cNvPr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5090877A-FBD1-9CAB-136C-9618E60A5495}"/>
                </a:ext>
              </a:extLst>
            </p:cNvPr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28272CD9-593C-BADA-5B18-66CD5894E048}"/>
                </a:ext>
              </a:extLst>
            </p:cNvPr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9CCE20D-1BBA-7483-2ED5-6635DBB91B45}"/>
                </a:ext>
              </a:extLst>
            </p:cNvPr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1C6E4286-AAD0-FBD2-A1C7-42813B7803E9}"/>
                </a:ext>
              </a:extLst>
            </p:cNvPr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508D2550-D590-4688-FE67-DE57B35D08E7}"/>
                </a:ext>
              </a:extLst>
            </p:cNvPr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E84FA67A-156F-6F8D-0B4E-2F23C2A8E117}"/>
                </a:ext>
              </a:extLst>
            </p:cNvPr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C39412DA-CCDC-289E-871C-807AA42A1DAC}"/>
                </a:ext>
              </a:extLst>
            </p:cNvPr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FB632005-C88A-D35F-F344-2D0F9CBA6D41}"/>
                </a:ext>
              </a:extLst>
            </p:cNvPr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EA339E92-6A92-6E94-2540-BD43A89CB78D}"/>
                </a:ext>
              </a:extLst>
            </p:cNvPr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6A505AD1-80E0-E1C0-0BFF-61D1E14A3027}"/>
                </a:ext>
              </a:extLst>
            </p:cNvPr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BCF9125C-4F82-D48B-F454-A9E621D1F3BC}"/>
                </a:ext>
              </a:extLst>
            </p:cNvPr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58DDA74A-137B-162B-0656-0CEADC1CD2E2}"/>
                </a:ext>
              </a:extLst>
            </p:cNvPr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4D5D3C92-CF3E-BCE8-C51B-2F25C3305D62}"/>
                </a:ext>
              </a:extLst>
            </p:cNvPr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D821DCAD-9E2B-7D78-6A34-E3C2CE8A850D}"/>
                </a:ext>
              </a:extLst>
            </p:cNvPr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BC2A18CF-721E-B62E-B508-FF0015684AA1}"/>
                </a:ext>
              </a:extLst>
            </p:cNvPr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BC0C7C73-63E9-C41B-5E28-BF207C390EBA}"/>
                </a:ext>
              </a:extLst>
            </p:cNvPr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CEB60AA4-4CD5-2D39-F866-F0827CD1FD1A}"/>
                </a:ext>
              </a:extLst>
            </p:cNvPr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63C04500-8C26-86F3-2C25-D5ADC5F9A9BE}"/>
                </a:ext>
              </a:extLst>
            </p:cNvPr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34A4632F-944D-FB43-E05C-BD63E59DD54D}"/>
                </a:ext>
              </a:extLst>
            </p:cNvPr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7AA245BE-00C4-0BA2-1F44-DF0F028F234B}"/>
                </a:ext>
              </a:extLst>
            </p:cNvPr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2E663D77-A2E8-9501-2BB0-ABAA3291408E}"/>
                </a:ext>
              </a:extLst>
            </p:cNvPr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84AD4542-67CC-8B5D-3A4E-8B6311012895}"/>
                </a:ext>
              </a:extLst>
            </p:cNvPr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D7C2AA39-2BC9-15E1-7BFD-D65D7279031D}"/>
                </a:ext>
              </a:extLst>
            </p:cNvPr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2158B919-9D1D-2FFC-B560-4AF19B616AC1}"/>
                </a:ext>
              </a:extLst>
            </p:cNvPr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C1AF6007-9C6B-897C-828B-7FF8BE8CE61D}"/>
                </a:ext>
              </a:extLst>
            </p:cNvPr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54326A60-F327-B985-F39D-38205FB98294}"/>
                </a:ext>
              </a:extLst>
            </p:cNvPr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E987C596-59B7-5371-27F2-A99B2EDFDDBE}"/>
                </a:ext>
              </a:extLst>
            </p:cNvPr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0E3F24E-DA0E-6FC2-8A73-127B05E9BFB0}"/>
              </a:ext>
            </a:extLst>
          </p:cNvPr>
          <p:cNvSpPr txBox="1"/>
          <p:nvPr/>
        </p:nvSpPr>
        <p:spPr>
          <a:xfrm>
            <a:off x="1619677" y="2105819"/>
            <a:ext cx="86197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حل تمرینات صفحه 10</a:t>
            </a:r>
          </a:p>
          <a:p>
            <a:pPr algn="ctr" rtl="1"/>
            <a:r>
              <a:rPr lang="fa-IR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کتاب ریاضی ششم – فصل 1</a:t>
            </a:r>
          </a:p>
          <a:p>
            <a:pPr algn="ctr" rtl="1"/>
            <a:r>
              <a:rPr lang="fa-IR" sz="6600" dirty="0">
                <a:ln w="0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مدرس : نیلوفر توپچی زادگان</a:t>
            </a:r>
            <a:endParaRPr lang="en-US" sz="6600" dirty="0">
              <a:ln w="0"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Koodak" panose="00000700000000000000" pitchFamily="2" charset="-78"/>
            </a:endParaRPr>
          </a:p>
          <a:p>
            <a:pPr algn="r" rtl="1"/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6D21CC5-2EB9-DD04-C5DE-FBACDECE69EF}"/>
              </a:ext>
            </a:extLst>
          </p:cNvPr>
          <p:cNvSpPr/>
          <p:nvPr/>
        </p:nvSpPr>
        <p:spPr>
          <a:xfrm>
            <a:off x="1008662" y="489697"/>
            <a:ext cx="10071513" cy="5846245"/>
          </a:xfrm>
          <a:custGeom>
            <a:avLst/>
            <a:gdLst>
              <a:gd name="connsiteX0" fmla="*/ 0 w 9147369"/>
              <a:gd name="connsiteY0" fmla="*/ 810319 h 4861816"/>
              <a:gd name="connsiteX1" fmla="*/ 810319 w 9147369"/>
              <a:gd name="connsiteY1" fmla="*/ 0 h 4861816"/>
              <a:gd name="connsiteX2" fmla="*/ 8337050 w 9147369"/>
              <a:gd name="connsiteY2" fmla="*/ 0 h 4861816"/>
              <a:gd name="connsiteX3" fmla="*/ 9147369 w 9147369"/>
              <a:gd name="connsiteY3" fmla="*/ 810319 h 4861816"/>
              <a:gd name="connsiteX4" fmla="*/ 9147369 w 9147369"/>
              <a:gd name="connsiteY4" fmla="*/ 4051497 h 4861816"/>
              <a:gd name="connsiteX5" fmla="*/ 8337050 w 9147369"/>
              <a:gd name="connsiteY5" fmla="*/ 4861816 h 4861816"/>
              <a:gd name="connsiteX6" fmla="*/ 810319 w 9147369"/>
              <a:gd name="connsiteY6" fmla="*/ 4861816 h 4861816"/>
              <a:gd name="connsiteX7" fmla="*/ 0 w 9147369"/>
              <a:gd name="connsiteY7" fmla="*/ 4051497 h 4861816"/>
              <a:gd name="connsiteX8" fmla="*/ 0 w 9147369"/>
              <a:gd name="connsiteY8" fmla="*/ 810319 h 4861816"/>
              <a:gd name="connsiteX0" fmla="*/ 239249 w 9386618"/>
              <a:gd name="connsiteY0" fmla="*/ 1762819 h 5814316"/>
              <a:gd name="connsiteX1" fmla="*/ 185968 w 9386618"/>
              <a:gd name="connsiteY1" fmla="*/ 0 h 5814316"/>
              <a:gd name="connsiteX2" fmla="*/ 8576299 w 9386618"/>
              <a:gd name="connsiteY2" fmla="*/ 952500 h 5814316"/>
              <a:gd name="connsiteX3" fmla="*/ 9386618 w 9386618"/>
              <a:gd name="connsiteY3" fmla="*/ 1762819 h 5814316"/>
              <a:gd name="connsiteX4" fmla="*/ 9386618 w 9386618"/>
              <a:gd name="connsiteY4" fmla="*/ 5003997 h 5814316"/>
              <a:gd name="connsiteX5" fmla="*/ 8576299 w 9386618"/>
              <a:gd name="connsiteY5" fmla="*/ 5814316 h 5814316"/>
              <a:gd name="connsiteX6" fmla="*/ 1049568 w 9386618"/>
              <a:gd name="connsiteY6" fmla="*/ 5814316 h 5814316"/>
              <a:gd name="connsiteX7" fmla="*/ 239249 w 9386618"/>
              <a:gd name="connsiteY7" fmla="*/ 5003997 h 5814316"/>
              <a:gd name="connsiteX8" fmla="*/ 239249 w 9386618"/>
              <a:gd name="connsiteY8" fmla="*/ 1762819 h 5814316"/>
              <a:gd name="connsiteX0" fmla="*/ 182102 w 9405671"/>
              <a:gd name="connsiteY0" fmla="*/ 1775519 h 5814316"/>
              <a:gd name="connsiteX1" fmla="*/ 205021 w 9405671"/>
              <a:gd name="connsiteY1" fmla="*/ 0 h 5814316"/>
              <a:gd name="connsiteX2" fmla="*/ 8595352 w 9405671"/>
              <a:gd name="connsiteY2" fmla="*/ 952500 h 5814316"/>
              <a:gd name="connsiteX3" fmla="*/ 9405671 w 9405671"/>
              <a:gd name="connsiteY3" fmla="*/ 1762819 h 5814316"/>
              <a:gd name="connsiteX4" fmla="*/ 9405671 w 9405671"/>
              <a:gd name="connsiteY4" fmla="*/ 5003997 h 5814316"/>
              <a:gd name="connsiteX5" fmla="*/ 8595352 w 9405671"/>
              <a:gd name="connsiteY5" fmla="*/ 5814316 h 5814316"/>
              <a:gd name="connsiteX6" fmla="*/ 1068621 w 9405671"/>
              <a:gd name="connsiteY6" fmla="*/ 5814316 h 5814316"/>
              <a:gd name="connsiteX7" fmla="*/ 258302 w 9405671"/>
              <a:gd name="connsiteY7" fmla="*/ 5003997 h 5814316"/>
              <a:gd name="connsiteX8" fmla="*/ 182102 w 9405671"/>
              <a:gd name="connsiteY8" fmla="*/ 1775519 h 5814316"/>
              <a:gd name="connsiteX0" fmla="*/ 54767 w 9481536"/>
              <a:gd name="connsiteY0" fmla="*/ 1788219 h 5814316"/>
              <a:gd name="connsiteX1" fmla="*/ 280886 w 9481536"/>
              <a:gd name="connsiteY1" fmla="*/ 0 h 5814316"/>
              <a:gd name="connsiteX2" fmla="*/ 8671217 w 9481536"/>
              <a:gd name="connsiteY2" fmla="*/ 952500 h 5814316"/>
              <a:gd name="connsiteX3" fmla="*/ 9481536 w 9481536"/>
              <a:gd name="connsiteY3" fmla="*/ 1762819 h 5814316"/>
              <a:gd name="connsiteX4" fmla="*/ 9481536 w 9481536"/>
              <a:gd name="connsiteY4" fmla="*/ 5003997 h 5814316"/>
              <a:gd name="connsiteX5" fmla="*/ 8671217 w 9481536"/>
              <a:gd name="connsiteY5" fmla="*/ 5814316 h 5814316"/>
              <a:gd name="connsiteX6" fmla="*/ 1144486 w 9481536"/>
              <a:gd name="connsiteY6" fmla="*/ 5814316 h 5814316"/>
              <a:gd name="connsiteX7" fmla="*/ 334167 w 9481536"/>
              <a:gd name="connsiteY7" fmla="*/ 5003997 h 5814316"/>
              <a:gd name="connsiteX8" fmla="*/ 54767 w 9481536"/>
              <a:gd name="connsiteY8" fmla="*/ 1788219 h 5814316"/>
              <a:gd name="connsiteX0" fmla="*/ 54767 w 9481536"/>
              <a:gd name="connsiteY0" fmla="*/ 1788219 h 5814316"/>
              <a:gd name="connsiteX1" fmla="*/ 280886 w 9481536"/>
              <a:gd name="connsiteY1" fmla="*/ 0 h 5814316"/>
              <a:gd name="connsiteX2" fmla="*/ 8671217 w 9481536"/>
              <a:gd name="connsiteY2" fmla="*/ 952500 h 5814316"/>
              <a:gd name="connsiteX3" fmla="*/ 9481536 w 9481536"/>
              <a:gd name="connsiteY3" fmla="*/ 1762819 h 5814316"/>
              <a:gd name="connsiteX4" fmla="*/ 9481536 w 9481536"/>
              <a:gd name="connsiteY4" fmla="*/ 5003997 h 5814316"/>
              <a:gd name="connsiteX5" fmla="*/ 8671217 w 9481536"/>
              <a:gd name="connsiteY5" fmla="*/ 5814316 h 5814316"/>
              <a:gd name="connsiteX6" fmla="*/ 1144486 w 9481536"/>
              <a:gd name="connsiteY6" fmla="*/ 5814316 h 5814316"/>
              <a:gd name="connsiteX7" fmla="*/ 334167 w 9481536"/>
              <a:gd name="connsiteY7" fmla="*/ 5003997 h 5814316"/>
              <a:gd name="connsiteX8" fmla="*/ 121637 w 9481536"/>
              <a:gd name="connsiteY8" fmla="*/ 4272803 h 5814316"/>
              <a:gd name="connsiteX9" fmla="*/ 54767 w 9481536"/>
              <a:gd name="connsiteY9" fmla="*/ 1788219 h 5814316"/>
              <a:gd name="connsiteX0" fmla="*/ 54767 w 9481536"/>
              <a:gd name="connsiteY0" fmla="*/ 1788219 h 5814316"/>
              <a:gd name="connsiteX1" fmla="*/ 280886 w 9481536"/>
              <a:gd name="connsiteY1" fmla="*/ 0 h 5814316"/>
              <a:gd name="connsiteX2" fmla="*/ 8671217 w 9481536"/>
              <a:gd name="connsiteY2" fmla="*/ 952500 h 5814316"/>
              <a:gd name="connsiteX3" fmla="*/ 9481536 w 9481536"/>
              <a:gd name="connsiteY3" fmla="*/ 1762819 h 5814316"/>
              <a:gd name="connsiteX4" fmla="*/ 9481536 w 9481536"/>
              <a:gd name="connsiteY4" fmla="*/ 5003997 h 5814316"/>
              <a:gd name="connsiteX5" fmla="*/ 8671217 w 9481536"/>
              <a:gd name="connsiteY5" fmla="*/ 5814316 h 5814316"/>
              <a:gd name="connsiteX6" fmla="*/ 1144486 w 9481536"/>
              <a:gd name="connsiteY6" fmla="*/ 5814316 h 5814316"/>
              <a:gd name="connsiteX7" fmla="*/ 67467 w 9481536"/>
              <a:gd name="connsiteY7" fmla="*/ 5359597 h 5814316"/>
              <a:gd name="connsiteX8" fmla="*/ 121637 w 9481536"/>
              <a:gd name="connsiteY8" fmla="*/ 4272803 h 5814316"/>
              <a:gd name="connsiteX9" fmla="*/ 54767 w 9481536"/>
              <a:gd name="connsiteY9" fmla="*/ 1788219 h 5814316"/>
              <a:gd name="connsiteX0" fmla="*/ 54767 w 9481536"/>
              <a:gd name="connsiteY0" fmla="*/ 1788219 h 5814316"/>
              <a:gd name="connsiteX1" fmla="*/ 280886 w 9481536"/>
              <a:gd name="connsiteY1" fmla="*/ 0 h 5814316"/>
              <a:gd name="connsiteX2" fmla="*/ 8671217 w 9481536"/>
              <a:gd name="connsiteY2" fmla="*/ 952500 h 5814316"/>
              <a:gd name="connsiteX3" fmla="*/ 9481536 w 9481536"/>
              <a:gd name="connsiteY3" fmla="*/ 1762819 h 5814316"/>
              <a:gd name="connsiteX4" fmla="*/ 9481536 w 9481536"/>
              <a:gd name="connsiteY4" fmla="*/ 5003997 h 5814316"/>
              <a:gd name="connsiteX5" fmla="*/ 8671217 w 9481536"/>
              <a:gd name="connsiteY5" fmla="*/ 5814316 h 5814316"/>
              <a:gd name="connsiteX6" fmla="*/ 1144486 w 9481536"/>
              <a:gd name="connsiteY6" fmla="*/ 5814316 h 5814316"/>
              <a:gd name="connsiteX7" fmla="*/ 67467 w 9481536"/>
              <a:gd name="connsiteY7" fmla="*/ 5359597 h 5814316"/>
              <a:gd name="connsiteX8" fmla="*/ 121637 w 9481536"/>
              <a:gd name="connsiteY8" fmla="*/ 4971303 h 5814316"/>
              <a:gd name="connsiteX9" fmla="*/ 121637 w 9481536"/>
              <a:gd name="connsiteY9" fmla="*/ 4272803 h 5814316"/>
              <a:gd name="connsiteX10" fmla="*/ 54767 w 9481536"/>
              <a:gd name="connsiteY10" fmla="*/ 1788219 h 5814316"/>
              <a:gd name="connsiteX0" fmla="*/ 54767 w 9481536"/>
              <a:gd name="connsiteY0" fmla="*/ 1788219 h 5846245"/>
              <a:gd name="connsiteX1" fmla="*/ 280886 w 9481536"/>
              <a:gd name="connsiteY1" fmla="*/ 0 h 5846245"/>
              <a:gd name="connsiteX2" fmla="*/ 8671217 w 9481536"/>
              <a:gd name="connsiteY2" fmla="*/ 952500 h 5846245"/>
              <a:gd name="connsiteX3" fmla="*/ 9481536 w 9481536"/>
              <a:gd name="connsiteY3" fmla="*/ 1762819 h 5846245"/>
              <a:gd name="connsiteX4" fmla="*/ 9481536 w 9481536"/>
              <a:gd name="connsiteY4" fmla="*/ 5003997 h 5846245"/>
              <a:gd name="connsiteX5" fmla="*/ 8671217 w 9481536"/>
              <a:gd name="connsiteY5" fmla="*/ 5814316 h 5846245"/>
              <a:gd name="connsiteX6" fmla="*/ 1144486 w 9481536"/>
              <a:gd name="connsiteY6" fmla="*/ 5814316 h 5846245"/>
              <a:gd name="connsiteX7" fmla="*/ 296067 w 9481536"/>
              <a:gd name="connsiteY7" fmla="*/ 5537397 h 5846245"/>
              <a:gd name="connsiteX8" fmla="*/ 121637 w 9481536"/>
              <a:gd name="connsiteY8" fmla="*/ 4971303 h 5846245"/>
              <a:gd name="connsiteX9" fmla="*/ 121637 w 9481536"/>
              <a:gd name="connsiteY9" fmla="*/ 4272803 h 5846245"/>
              <a:gd name="connsiteX10" fmla="*/ 54767 w 9481536"/>
              <a:gd name="connsiteY10" fmla="*/ 1788219 h 5846245"/>
              <a:gd name="connsiteX0" fmla="*/ 54767 w 9481536"/>
              <a:gd name="connsiteY0" fmla="*/ 1788219 h 5846245"/>
              <a:gd name="connsiteX1" fmla="*/ 280886 w 9481536"/>
              <a:gd name="connsiteY1" fmla="*/ 0 h 5846245"/>
              <a:gd name="connsiteX2" fmla="*/ 8719900 w 9481536"/>
              <a:gd name="connsiteY2" fmla="*/ 1054100 h 5846245"/>
              <a:gd name="connsiteX3" fmla="*/ 9481536 w 9481536"/>
              <a:gd name="connsiteY3" fmla="*/ 1762819 h 5846245"/>
              <a:gd name="connsiteX4" fmla="*/ 9481536 w 9481536"/>
              <a:gd name="connsiteY4" fmla="*/ 5003997 h 5846245"/>
              <a:gd name="connsiteX5" fmla="*/ 8671217 w 9481536"/>
              <a:gd name="connsiteY5" fmla="*/ 5814316 h 5846245"/>
              <a:gd name="connsiteX6" fmla="*/ 1144486 w 9481536"/>
              <a:gd name="connsiteY6" fmla="*/ 5814316 h 5846245"/>
              <a:gd name="connsiteX7" fmla="*/ 296067 w 9481536"/>
              <a:gd name="connsiteY7" fmla="*/ 5537397 h 5846245"/>
              <a:gd name="connsiteX8" fmla="*/ 121637 w 9481536"/>
              <a:gd name="connsiteY8" fmla="*/ 4971303 h 5846245"/>
              <a:gd name="connsiteX9" fmla="*/ 121637 w 9481536"/>
              <a:gd name="connsiteY9" fmla="*/ 4272803 h 5846245"/>
              <a:gd name="connsiteX10" fmla="*/ 54767 w 9481536"/>
              <a:gd name="connsiteY10" fmla="*/ 1788219 h 5846245"/>
              <a:gd name="connsiteX0" fmla="*/ 54767 w 9481536"/>
              <a:gd name="connsiteY0" fmla="*/ 1788219 h 5846245"/>
              <a:gd name="connsiteX1" fmla="*/ 280886 w 9481536"/>
              <a:gd name="connsiteY1" fmla="*/ 0 h 5846245"/>
              <a:gd name="connsiteX2" fmla="*/ 8719900 w 9481536"/>
              <a:gd name="connsiteY2" fmla="*/ 1054100 h 5846245"/>
              <a:gd name="connsiteX3" fmla="*/ 9347656 w 9481536"/>
              <a:gd name="connsiteY3" fmla="*/ 2042219 h 5846245"/>
              <a:gd name="connsiteX4" fmla="*/ 9481536 w 9481536"/>
              <a:gd name="connsiteY4" fmla="*/ 5003997 h 5846245"/>
              <a:gd name="connsiteX5" fmla="*/ 8671217 w 9481536"/>
              <a:gd name="connsiteY5" fmla="*/ 5814316 h 5846245"/>
              <a:gd name="connsiteX6" fmla="*/ 1144486 w 9481536"/>
              <a:gd name="connsiteY6" fmla="*/ 5814316 h 5846245"/>
              <a:gd name="connsiteX7" fmla="*/ 296067 w 9481536"/>
              <a:gd name="connsiteY7" fmla="*/ 5537397 h 5846245"/>
              <a:gd name="connsiteX8" fmla="*/ 121637 w 9481536"/>
              <a:gd name="connsiteY8" fmla="*/ 4971303 h 5846245"/>
              <a:gd name="connsiteX9" fmla="*/ 121637 w 9481536"/>
              <a:gd name="connsiteY9" fmla="*/ 4272803 h 5846245"/>
              <a:gd name="connsiteX10" fmla="*/ 54767 w 9481536"/>
              <a:gd name="connsiteY10" fmla="*/ 1788219 h 5846245"/>
              <a:gd name="connsiteX0" fmla="*/ 54767 w 9347656"/>
              <a:gd name="connsiteY0" fmla="*/ 1788219 h 5846245"/>
              <a:gd name="connsiteX1" fmla="*/ 280886 w 9347656"/>
              <a:gd name="connsiteY1" fmla="*/ 0 h 5846245"/>
              <a:gd name="connsiteX2" fmla="*/ 8719900 w 9347656"/>
              <a:gd name="connsiteY2" fmla="*/ 1054100 h 5846245"/>
              <a:gd name="connsiteX3" fmla="*/ 9347656 w 9347656"/>
              <a:gd name="connsiteY3" fmla="*/ 2042219 h 5846245"/>
              <a:gd name="connsiteX4" fmla="*/ 9274631 w 9347656"/>
              <a:gd name="connsiteY4" fmla="*/ 5232597 h 5846245"/>
              <a:gd name="connsiteX5" fmla="*/ 8671217 w 9347656"/>
              <a:gd name="connsiteY5" fmla="*/ 5814316 h 5846245"/>
              <a:gd name="connsiteX6" fmla="*/ 1144486 w 9347656"/>
              <a:gd name="connsiteY6" fmla="*/ 5814316 h 5846245"/>
              <a:gd name="connsiteX7" fmla="*/ 296067 w 9347656"/>
              <a:gd name="connsiteY7" fmla="*/ 5537397 h 5846245"/>
              <a:gd name="connsiteX8" fmla="*/ 121637 w 9347656"/>
              <a:gd name="connsiteY8" fmla="*/ 4971303 h 5846245"/>
              <a:gd name="connsiteX9" fmla="*/ 121637 w 9347656"/>
              <a:gd name="connsiteY9" fmla="*/ 4272803 h 5846245"/>
              <a:gd name="connsiteX10" fmla="*/ 54767 w 9347656"/>
              <a:gd name="connsiteY10" fmla="*/ 1788219 h 5846245"/>
              <a:gd name="connsiteX0" fmla="*/ 54767 w 9651929"/>
              <a:gd name="connsiteY0" fmla="*/ 1788219 h 5846245"/>
              <a:gd name="connsiteX1" fmla="*/ 280886 w 9651929"/>
              <a:gd name="connsiteY1" fmla="*/ 0 h 5846245"/>
              <a:gd name="connsiteX2" fmla="*/ 8719900 w 9651929"/>
              <a:gd name="connsiteY2" fmla="*/ 1054100 h 5846245"/>
              <a:gd name="connsiteX3" fmla="*/ 9651929 w 9651929"/>
              <a:gd name="connsiteY3" fmla="*/ 2093019 h 5846245"/>
              <a:gd name="connsiteX4" fmla="*/ 9274631 w 9651929"/>
              <a:gd name="connsiteY4" fmla="*/ 5232597 h 5846245"/>
              <a:gd name="connsiteX5" fmla="*/ 8671217 w 9651929"/>
              <a:gd name="connsiteY5" fmla="*/ 5814316 h 5846245"/>
              <a:gd name="connsiteX6" fmla="*/ 1144486 w 9651929"/>
              <a:gd name="connsiteY6" fmla="*/ 5814316 h 5846245"/>
              <a:gd name="connsiteX7" fmla="*/ 296067 w 9651929"/>
              <a:gd name="connsiteY7" fmla="*/ 5537397 h 5846245"/>
              <a:gd name="connsiteX8" fmla="*/ 121637 w 9651929"/>
              <a:gd name="connsiteY8" fmla="*/ 4971303 h 5846245"/>
              <a:gd name="connsiteX9" fmla="*/ 121637 w 9651929"/>
              <a:gd name="connsiteY9" fmla="*/ 4272803 h 5846245"/>
              <a:gd name="connsiteX10" fmla="*/ 54767 w 9651929"/>
              <a:gd name="connsiteY10" fmla="*/ 1788219 h 584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1929" h="5846245">
                <a:moveTo>
                  <a:pt x="54767" y="1788219"/>
                </a:moveTo>
                <a:cubicBezTo>
                  <a:pt x="54767" y="1340692"/>
                  <a:pt x="-166641" y="0"/>
                  <a:pt x="280886" y="0"/>
                </a:cubicBezTo>
                <a:cubicBezTo>
                  <a:pt x="2789796" y="0"/>
                  <a:pt x="6210990" y="1054100"/>
                  <a:pt x="8719900" y="1054100"/>
                </a:cubicBezTo>
                <a:cubicBezTo>
                  <a:pt x="9167427" y="1054100"/>
                  <a:pt x="9651929" y="1645492"/>
                  <a:pt x="9651929" y="2093019"/>
                </a:cubicBezTo>
                <a:lnTo>
                  <a:pt x="9274631" y="5232597"/>
                </a:lnTo>
                <a:cubicBezTo>
                  <a:pt x="9274631" y="5680124"/>
                  <a:pt x="9118744" y="5814316"/>
                  <a:pt x="8671217" y="5814316"/>
                </a:cubicBezTo>
                <a:lnTo>
                  <a:pt x="1144486" y="5814316"/>
                </a:lnTo>
                <a:cubicBezTo>
                  <a:pt x="696959" y="5814316"/>
                  <a:pt x="296067" y="5984924"/>
                  <a:pt x="296067" y="5537397"/>
                </a:cubicBezTo>
                <a:cubicBezTo>
                  <a:pt x="121359" y="5339745"/>
                  <a:pt x="112609" y="5152435"/>
                  <a:pt x="121637" y="4971303"/>
                </a:cubicBezTo>
                <a:cubicBezTo>
                  <a:pt x="130665" y="4790171"/>
                  <a:pt x="128549" y="4746167"/>
                  <a:pt x="121637" y="4272803"/>
                </a:cubicBezTo>
                <a:lnTo>
                  <a:pt x="54767" y="1788219"/>
                </a:lnTo>
                <a:close/>
              </a:path>
            </a:pathLst>
          </a:custGeom>
          <a:noFill/>
          <a:ln w="762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0DEFAF4-1ECE-8383-4B00-07B56ADD3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5" y1="40017" x2="49632" y2="66946"/>
                        <a14:foregroundMark x1="51563" y1="73658" x2="49632" y2="35570"/>
                        <a14:foregroundMark x1="53309" y1="24748" x2="37132" y2="29950"/>
                        <a14:foregroundMark x1="37132" y1="29950" x2="36121" y2="3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8" r="28274" b="18596"/>
          <a:stretch/>
        </p:blipFill>
        <p:spPr>
          <a:xfrm>
            <a:off x="891713" y="273861"/>
            <a:ext cx="1878098" cy="251044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8867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7">
            <a:extLst>
              <a:ext uri="{FF2B5EF4-FFF2-40B4-BE49-F238E27FC236}">
                <a16:creationId xmlns:a16="http://schemas.microsoft.com/office/drawing/2014/main" id="{24EBA16D-0731-3780-3336-00571AD34BEE}"/>
              </a:ext>
            </a:extLst>
          </p:cNvPr>
          <p:cNvSpPr/>
          <p:nvPr/>
        </p:nvSpPr>
        <p:spPr>
          <a:xfrm rot="3364667">
            <a:off x="10549849" y="103427"/>
            <a:ext cx="1683636" cy="1774551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E88AC-AD02-1EA6-E0E4-FBB9B6C69F75}"/>
              </a:ext>
            </a:extLst>
          </p:cNvPr>
          <p:cNvSpPr txBox="1"/>
          <p:nvPr/>
        </p:nvSpPr>
        <p:spPr>
          <a:xfrm>
            <a:off x="2667000" y="628134"/>
            <a:ext cx="9258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4</a:t>
            </a:r>
            <a:r>
              <a:rPr lang="fa-IR" sz="2800" b="0" i="0" u="none" strike="noStrike" baseline="0" dirty="0">
                <a:latin typeface="AmuzehNewNormalPS"/>
                <a:cs typeface="B Koodak" panose="00000700000000000000" pitchFamily="2" charset="-78"/>
              </a:rPr>
              <a:t> . </a:t>
            </a: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 با توجّه به الگوی زیر، شکل چهارم الگو با چند مکعّب ساخته می شود؟</a:t>
            </a:r>
            <a:endParaRPr lang="en-US" sz="2800" dirty="0">
              <a:cs typeface="B Koodak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CB314-96FC-0996-2AC1-26911EEED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57"/>
          <a:stretch/>
        </p:blipFill>
        <p:spPr>
          <a:xfrm>
            <a:off x="995898" y="1357525"/>
            <a:ext cx="9542998" cy="1531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reeform 100">
            <a:extLst>
              <a:ext uri="{FF2B5EF4-FFF2-40B4-BE49-F238E27FC236}">
                <a16:creationId xmlns:a16="http://schemas.microsoft.com/office/drawing/2014/main" id="{B70E4125-71FC-8674-EAFE-6634542F6B10}"/>
              </a:ext>
            </a:extLst>
          </p:cNvPr>
          <p:cNvSpPr/>
          <p:nvPr/>
        </p:nvSpPr>
        <p:spPr>
          <a:xfrm rot="10240012" flipH="1" flipV="1">
            <a:off x="-149027" y="536397"/>
            <a:ext cx="2288610" cy="1651054"/>
          </a:xfrm>
          <a:custGeom>
            <a:avLst/>
            <a:gdLst/>
            <a:ahLst/>
            <a:cxnLst/>
            <a:rect l="l" t="t" r="r" b="b"/>
            <a:pathLst>
              <a:path w="1919707" h="867145">
                <a:moveTo>
                  <a:pt x="1919707" y="0"/>
                </a:moveTo>
                <a:lnTo>
                  <a:pt x="0" y="0"/>
                </a:lnTo>
                <a:lnTo>
                  <a:pt x="0" y="867145"/>
                </a:lnTo>
                <a:lnTo>
                  <a:pt x="1919707" y="867145"/>
                </a:lnTo>
                <a:lnTo>
                  <a:pt x="191970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60CFA-A199-D2FD-5A77-167601B89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7419" y="3180176"/>
            <a:ext cx="7391400" cy="661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4A5AC0-A5D7-D69E-8AB8-225572225D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7057" y="5405023"/>
            <a:ext cx="6627729" cy="661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660056-8EFD-4141-33E3-7FF4E683F582}"/>
              </a:ext>
            </a:extLst>
          </p:cNvPr>
          <p:cNvSpPr txBox="1"/>
          <p:nvPr/>
        </p:nvSpPr>
        <p:spPr>
          <a:xfrm>
            <a:off x="297873" y="3700446"/>
            <a:ext cx="6437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۲۵ = ۱ + (۳ ×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شماره شکل) </a:t>
            </a:r>
            <a:endParaRPr kumimoji="0" lang="fa-IR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B Koodak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9BBF6-0527-667E-364A-8549D1E48043}"/>
              </a:ext>
            </a:extLst>
          </p:cNvPr>
          <p:cNvSpPr txBox="1"/>
          <p:nvPr/>
        </p:nvSpPr>
        <p:spPr>
          <a:xfrm>
            <a:off x="318598" y="4172843"/>
            <a:ext cx="1379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accent5">
                    <a:lumMod val="50000"/>
                  </a:schemeClr>
                </a:solidFill>
                <a:cs typeface="B Koodak" panose="00000700000000000000" pitchFamily="2" charset="-78"/>
              </a:rPr>
              <a:t>24 = 1 - 25</a:t>
            </a:r>
            <a:endParaRPr lang="en-US" sz="2000" dirty="0">
              <a:solidFill>
                <a:schemeClr val="accent5">
                  <a:lumMod val="50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ADD6BACA-C7AC-D742-5850-7735ED6F1F4E}"/>
              </a:ext>
            </a:extLst>
          </p:cNvPr>
          <p:cNvSpPr/>
          <p:nvPr/>
        </p:nvSpPr>
        <p:spPr>
          <a:xfrm rot="266250" flipH="1">
            <a:off x="1966664" y="2934433"/>
            <a:ext cx="800564" cy="1393367"/>
          </a:xfrm>
          <a:prstGeom prst="circularArrow">
            <a:avLst>
              <a:gd name="adj1" fmla="val 8955"/>
              <a:gd name="adj2" fmla="val 1654214"/>
              <a:gd name="adj3" fmla="val 21524028"/>
              <a:gd name="adj4" fmla="val 10800000"/>
              <a:gd name="adj5" fmla="val 198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D567E-7967-3655-58BB-D0012196BCCD}"/>
              </a:ext>
            </a:extLst>
          </p:cNvPr>
          <p:cNvSpPr txBox="1"/>
          <p:nvPr/>
        </p:nvSpPr>
        <p:spPr>
          <a:xfrm>
            <a:off x="247986" y="4668682"/>
            <a:ext cx="2190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۲۴ = ۳ ×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شماره شکل </a:t>
            </a:r>
            <a:endParaRPr kumimoji="0" lang="fa-IR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B Koodak" panose="000007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182FF4-AAD5-7820-0AEE-B24C6D07C44B}"/>
              </a:ext>
            </a:extLst>
          </p:cNvPr>
          <p:cNvSpPr txBox="1"/>
          <p:nvPr/>
        </p:nvSpPr>
        <p:spPr>
          <a:xfrm>
            <a:off x="247986" y="5105057"/>
            <a:ext cx="2190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۳ ÷ ۲۴ =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شماره شکل </a:t>
            </a:r>
            <a:endParaRPr kumimoji="0" lang="fa-IR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B Koodak" panose="000007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947AA-E5D1-3FAA-E67F-B106E9EF46C5}"/>
              </a:ext>
            </a:extLst>
          </p:cNvPr>
          <p:cNvSpPr txBox="1"/>
          <p:nvPr/>
        </p:nvSpPr>
        <p:spPr>
          <a:xfrm>
            <a:off x="296141" y="5589689"/>
            <a:ext cx="196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۸ =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شماره شکل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B Koodak" panose="000007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FEFA91-3CF7-D167-30BA-A8D74E1DBBBF}"/>
              </a:ext>
            </a:extLst>
          </p:cNvPr>
          <p:cNvSpPr txBox="1"/>
          <p:nvPr/>
        </p:nvSpPr>
        <p:spPr>
          <a:xfrm>
            <a:off x="3077246" y="6113196"/>
            <a:ext cx="53803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b="1" i="0" dirty="0">
                <a:solidFill>
                  <a:srgbClr val="2C2F34"/>
                </a:solidFill>
                <a:effectLst/>
                <a:latin typeface="Vazir"/>
                <a:cs typeface="B Koodak" panose="00000700000000000000" pitchFamily="2" charset="-78"/>
              </a:rPr>
              <a:t>۱ + (۳ × شماره شکل) = تعداد مکعب</a:t>
            </a:r>
            <a:endParaRPr lang="ar-SA" sz="3200" b="0" i="0" dirty="0">
              <a:solidFill>
                <a:srgbClr val="2C2F34"/>
              </a:solidFill>
              <a:effectLst/>
              <a:latin typeface="Vazir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27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4" grpId="0"/>
      <p:bldP spid="16" grpId="0"/>
      <p:bldP spid="18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7">
            <a:extLst>
              <a:ext uri="{FF2B5EF4-FFF2-40B4-BE49-F238E27FC236}">
                <a16:creationId xmlns:a16="http://schemas.microsoft.com/office/drawing/2014/main" id="{6F82623D-9200-9AAE-F3BC-B3832DB8DD6B}"/>
              </a:ext>
            </a:extLst>
          </p:cNvPr>
          <p:cNvSpPr/>
          <p:nvPr/>
        </p:nvSpPr>
        <p:spPr>
          <a:xfrm>
            <a:off x="436770" y="-1"/>
            <a:ext cx="11861487" cy="1932709"/>
          </a:xfrm>
          <a:custGeom>
            <a:avLst/>
            <a:gdLst/>
            <a:ahLst/>
            <a:cxnLst/>
            <a:rect l="l" t="t" r="r" b="b"/>
            <a:pathLst>
              <a:path w="844616" h="806225">
                <a:moveTo>
                  <a:pt x="0" y="0"/>
                </a:moveTo>
                <a:lnTo>
                  <a:pt x="844617" y="0"/>
                </a:lnTo>
                <a:lnTo>
                  <a:pt x="844617" y="806225"/>
                </a:lnTo>
                <a:lnTo>
                  <a:pt x="0" y="80622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D81D2-485F-8145-5B66-00395342766A}"/>
              </a:ext>
            </a:extLst>
          </p:cNvPr>
          <p:cNvSpPr txBox="1"/>
          <p:nvPr/>
        </p:nvSpPr>
        <p:spPr>
          <a:xfrm>
            <a:off x="1311965" y="550926"/>
            <a:ext cx="10443265" cy="954107"/>
          </a:xfrm>
          <a:prstGeom prst="rect">
            <a:avLst/>
          </a:prstGeom>
          <a:noFill/>
          <a:effectLst>
            <a:glow>
              <a:schemeClr val="accent1"/>
            </a:glow>
            <a:softEdge rad="254000"/>
          </a:effectLst>
        </p:spPr>
        <p:txBody>
          <a:bodyPr wrap="square">
            <a:spAutoFit/>
          </a:bodyPr>
          <a:lstStyle/>
          <a:p>
            <a:pPr algn="r" rtl="1"/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فاطمه در صف 31 نفره ی مدرسه، نفر وسط است. درستی یا نادرستی هر یک از جملات زیر را با ذکر دلیل مشخّص کنید.</a:t>
            </a:r>
            <a:endParaRPr lang="en-US" sz="2800" dirty="0">
              <a:cs typeface="B Koodak" panose="00000700000000000000" pitchFamily="2" charset="-7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4EAAFE-E9B6-A31D-C2EC-4F505E84A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85159"/>
              </p:ext>
            </p:extLst>
          </p:nvPr>
        </p:nvGraphicFramePr>
        <p:xfrm>
          <a:off x="2246168" y="2032972"/>
          <a:ext cx="7699663" cy="302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213">
                  <a:extLst>
                    <a:ext uri="{9D8B030D-6E8A-4147-A177-3AD203B41FA5}">
                      <a16:colId xmlns:a16="http://schemas.microsoft.com/office/drawing/2014/main" val="2149915766"/>
                    </a:ext>
                  </a:extLst>
                </a:gridCol>
                <a:gridCol w="985265">
                  <a:extLst>
                    <a:ext uri="{9D8B030D-6E8A-4147-A177-3AD203B41FA5}">
                      <a16:colId xmlns:a16="http://schemas.microsoft.com/office/drawing/2014/main" val="1557434347"/>
                    </a:ext>
                  </a:extLst>
                </a:gridCol>
                <a:gridCol w="5510185">
                  <a:extLst>
                    <a:ext uri="{9D8B030D-6E8A-4147-A177-3AD203B41FA5}">
                      <a16:colId xmlns:a16="http://schemas.microsoft.com/office/drawing/2014/main" val="1771529940"/>
                    </a:ext>
                  </a:extLst>
                </a:gridCol>
              </a:tblGrid>
              <a:tr h="604213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Koodak" panose="00000700000000000000" pitchFamily="2" charset="-78"/>
                        </a:rPr>
                        <a:t>نادرست</a:t>
                      </a:r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Koodak" panose="00000700000000000000" pitchFamily="2" charset="-78"/>
                        </a:rPr>
                        <a:t>درست</a:t>
                      </a:r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Koodak" panose="00000700000000000000" pitchFamily="2" charset="-78"/>
                        </a:rPr>
                        <a:t>عبارت ها </a:t>
                      </a:r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777774"/>
                  </a:ext>
                </a:extLst>
              </a:tr>
              <a:tr h="604213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فاطمه نفر پانزدهم صف است.</a:t>
                      </a:r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77613"/>
                  </a:ext>
                </a:extLst>
              </a:tr>
              <a:tr h="604213"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15 نفر قبل از فاطمه و 15 نفر بعد از فاطمه در صف هستند.</a:t>
                      </a:r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283380"/>
                  </a:ext>
                </a:extLst>
              </a:tr>
              <a:tr h="604213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15 نفر قبل از فاطمه و 16 نفر بعد از فاطمه در صف هستند.</a:t>
                      </a:r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804980"/>
                  </a:ext>
                </a:extLst>
              </a:tr>
              <a:tr h="604213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فاطمه نفر شانزدهم صف هست.</a:t>
                      </a:r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712094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2B2FF2A-6684-7FE0-9A95-49DEE5DBF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66027"/>
              </p:ext>
            </p:extLst>
          </p:nvPr>
        </p:nvGraphicFramePr>
        <p:xfrm>
          <a:off x="38104" y="5374795"/>
          <a:ext cx="12115792" cy="3088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832">
                  <a:extLst>
                    <a:ext uri="{9D8B030D-6E8A-4147-A177-3AD203B41FA5}">
                      <a16:colId xmlns:a16="http://schemas.microsoft.com/office/drawing/2014/main" val="2731817005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2607002399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2600255865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3765453445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612734927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339718496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2006140519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1191930792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2995988618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2351934800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3549733970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3126133922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1353451203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1314445562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3466315689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1470186228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2868680070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262206040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1833653665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791140885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2111046571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932318473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3808364678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1491107818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1835266608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775666915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3999532817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2461015076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2278875307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3539251274"/>
                    </a:ext>
                  </a:extLst>
                </a:gridCol>
                <a:gridCol w="390832">
                  <a:extLst>
                    <a:ext uri="{9D8B030D-6E8A-4147-A177-3AD203B41FA5}">
                      <a16:colId xmlns:a16="http://schemas.microsoft.com/office/drawing/2014/main" val="2749605081"/>
                    </a:ext>
                  </a:extLst>
                </a:gridCol>
              </a:tblGrid>
              <a:tr h="308828"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1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2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3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4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5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6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7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8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9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10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11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12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13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14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15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16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17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18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19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20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21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22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23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24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25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26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27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28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29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30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b="0" dirty="0">
                          <a:cs typeface="B Koodak" panose="00000700000000000000" pitchFamily="2" charset="-78"/>
                        </a:rPr>
                        <a:t>31</a:t>
                      </a:r>
                      <a:endParaRPr lang="en-US" sz="1400" b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58498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209229B7-C74F-0021-E201-E077CF75A1B5}"/>
              </a:ext>
            </a:extLst>
          </p:cNvPr>
          <p:cNvSpPr/>
          <p:nvPr/>
        </p:nvSpPr>
        <p:spPr>
          <a:xfrm rot="5400000">
            <a:off x="2749936" y="3072055"/>
            <a:ext cx="440267" cy="5863932"/>
          </a:xfrm>
          <a:prstGeom prst="rightBrace">
            <a:avLst>
              <a:gd name="adj1" fmla="val 159382"/>
              <a:gd name="adj2" fmla="val 50000"/>
            </a:avLst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2BAFBE0-720D-48DB-AC27-B7F5FC2D3C2E}"/>
              </a:ext>
            </a:extLst>
          </p:cNvPr>
          <p:cNvSpPr/>
          <p:nvPr/>
        </p:nvSpPr>
        <p:spPr>
          <a:xfrm rot="5400000">
            <a:off x="9001797" y="3047630"/>
            <a:ext cx="440267" cy="5863932"/>
          </a:xfrm>
          <a:prstGeom prst="rightBrace">
            <a:avLst>
              <a:gd name="adj1" fmla="val 159382"/>
              <a:gd name="adj2" fmla="val 50000"/>
            </a:avLst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EC8264-0874-5BEC-19BF-75B46702E1D7}"/>
              </a:ext>
            </a:extLst>
          </p:cNvPr>
          <p:cNvSpPr/>
          <p:nvPr/>
        </p:nvSpPr>
        <p:spPr>
          <a:xfrm>
            <a:off x="5829301" y="5143500"/>
            <a:ext cx="460664" cy="789709"/>
          </a:xfrm>
          <a:custGeom>
            <a:avLst/>
            <a:gdLst>
              <a:gd name="connsiteX0" fmla="*/ 0 w 460664"/>
              <a:gd name="connsiteY0" fmla="*/ 394855 h 789709"/>
              <a:gd name="connsiteX1" fmla="*/ 230332 w 460664"/>
              <a:gd name="connsiteY1" fmla="*/ 0 h 789709"/>
              <a:gd name="connsiteX2" fmla="*/ 460664 w 460664"/>
              <a:gd name="connsiteY2" fmla="*/ 394855 h 789709"/>
              <a:gd name="connsiteX3" fmla="*/ 230332 w 460664"/>
              <a:gd name="connsiteY3" fmla="*/ 789710 h 789709"/>
              <a:gd name="connsiteX4" fmla="*/ 0 w 460664"/>
              <a:gd name="connsiteY4" fmla="*/ 394855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664" h="789709" extrusionOk="0">
                <a:moveTo>
                  <a:pt x="0" y="394855"/>
                </a:moveTo>
                <a:cubicBezTo>
                  <a:pt x="1471" y="165721"/>
                  <a:pt x="132269" y="23478"/>
                  <a:pt x="230332" y="0"/>
                </a:cubicBezTo>
                <a:cubicBezTo>
                  <a:pt x="332141" y="-9604"/>
                  <a:pt x="465653" y="159292"/>
                  <a:pt x="460664" y="394855"/>
                </a:cubicBezTo>
                <a:cubicBezTo>
                  <a:pt x="482668" y="598383"/>
                  <a:pt x="351344" y="805502"/>
                  <a:pt x="230332" y="789710"/>
                </a:cubicBezTo>
                <a:cubicBezTo>
                  <a:pt x="100803" y="797331"/>
                  <a:pt x="20693" y="594726"/>
                  <a:pt x="0" y="394855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C0D718-4B1F-6600-04F1-6D8B0B052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2625051"/>
            <a:ext cx="91440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8EE593-6AEF-DCCD-3F0F-09B3D011C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95" y="3140616"/>
            <a:ext cx="1075752" cy="805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C55B48-3A5F-4090-1B05-1B7DE5DCB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5" y="3839544"/>
            <a:ext cx="914400" cy="68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957D86-7D4F-D38D-65D1-BAC70C966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95" y="4319433"/>
            <a:ext cx="1075752" cy="805776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E4F36177-F95D-EAD0-D416-24241E947828}"/>
              </a:ext>
            </a:extLst>
          </p:cNvPr>
          <p:cNvSpPr/>
          <p:nvPr/>
        </p:nvSpPr>
        <p:spPr>
          <a:xfrm rot="2792004">
            <a:off x="9510101" y="2990685"/>
            <a:ext cx="2507576" cy="1107127"/>
          </a:xfrm>
          <a:custGeom>
            <a:avLst/>
            <a:gdLst/>
            <a:ahLst/>
            <a:cxnLst/>
            <a:rect l="l" t="t" r="r" b="b"/>
            <a:pathLst>
              <a:path w="4269069" h="1664937">
                <a:moveTo>
                  <a:pt x="0" y="0"/>
                </a:moveTo>
                <a:lnTo>
                  <a:pt x="4269069" y="0"/>
                </a:lnTo>
                <a:lnTo>
                  <a:pt x="4269069" y="1664937"/>
                </a:lnTo>
                <a:lnTo>
                  <a:pt x="0" y="1664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7353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3">
            <a:extLst>
              <a:ext uri="{FF2B5EF4-FFF2-40B4-BE49-F238E27FC236}">
                <a16:creationId xmlns:a16="http://schemas.microsoft.com/office/drawing/2014/main" id="{5298E851-1C64-EE8A-114C-DDE967CBE05D}"/>
              </a:ext>
            </a:extLst>
          </p:cNvPr>
          <p:cNvGrpSpPr/>
          <p:nvPr/>
        </p:nvGrpSpPr>
        <p:grpSpPr>
          <a:xfrm rot="-61162">
            <a:off x="333910" y="577387"/>
            <a:ext cx="11774740" cy="9971796"/>
            <a:chOff x="0" y="0"/>
            <a:chExt cx="14219843" cy="2504313"/>
          </a:xfrm>
          <a:effectLst>
            <a:glow rad="127000">
              <a:schemeClr val="accent1">
                <a:alpha val="81000"/>
              </a:schemeClr>
            </a:glow>
          </a:effectLst>
        </p:grpSpPr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081F8CF4-4963-5658-9732-9941C492C1F5}"/>
                </a:ext>
              </a:extLst>
            </p:cNvPr>
            <p:cNvSpPr/>
            <p:nvPr/>
          </p:nvSpPr>
          <p:spPr>
            <a:xfrm>
              <a:off x="-37592" y="0"/>
              <a:ext cx="14257434" cy="2531999"/>
            </a:xfrm>
            <a:custGeom>
              <a:avLst/>
              <a:gdLst/>
              <a:ahLst/>
              <a:cxnLst/>
              <a:rect l="l" t="t" r="r" b="b"/>
              <a:pathLst>
                <a:path w="14257434" h="2531999">
                  <a:moveTo>
                    <a:pt x="306705" y="998855"/>
                  </a:moveTo>
                  <a:cubicBezTo>
                    <a:pt x="359918" y="1150493"/>
                    <a:pt x="531749" y="1302512"/>
                    <a:pt x="688848" y="1336675"/>
                  </a:cubicBezTo>
                  <a:lnTo>
                    <a:pt x="13972065" y="2497836"/>
                  </a:lnTo>
                  <a:cubicBezTo>
                    <a:pt x="14129037" y="2531999"/>
                    <a:pt x="14257434" y="2428494"/>
                    <a:pt x="14257434" y="2267839"/>
                  </a:cubicBezTo>
                  <a:lnTo>
                    <a:pt x="14257434" y="292100"/>
                  </a:lnTo>
                  <a:cubicBezTo>
                    <a:pt x="14257434" y="131445"/>
                    <a:pt x="14125989" y="0"/>
                    <a:pt x="13965334" y="0"/>
                  </a:cubicBezTo>
                  <a:lnTo>
                    <a:pt x="248539" y="0"/>
                  </a:lnTo>
                  <a:cubicBezTo>
                    <a:pt x="87884" y="0"/>
                    <a:pt x="0" y="124079"/>
                    <a:pt x="53086" y="275590"/>
                  </a:cubicBezTo>
                  <a:lnTo>
                    <a:pt x="306705" y="998855"/>
                  </a:lnTo>
                  <a:close/>
                </a:path>
              </a:pathLst>
            </a:custGeom>
            <a:solidFill>
              <a:srgbClr val="E2E4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998F415D-857C-7352-D905-D1ACEC238240}"/>
              </a:ext>
            </a:extLst>
          </p:cNvPr>
          <p:cNvGrpSpPr/>
          <p:nvPr/>
        </p:nvGrpSpPr>
        <p:grpSpPr>
          <a:xfrm>
            <a:off x="29343" y="-1115429"/>
            <a:ext cx="19318679" cy="11105847"/>
            <a:chOff x="0" y="227057"/>
            <a:chExt cx="25758239" cy="14807796"/>
          </a:xfrm>
          <a:effectLst>
            <a:glow rad="1905000">
              <a:schemeClr val="bg2">
                <a:lumMod val="75000"/>
                <a:alpha val="0"/>
              </a:schemeClr>
            </a:glow>
          </a:effectLst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C176C19-DF5A-537C-8A84-7F4CA997C4F5}"/>
                </a:ext>
              </a:extLst>
            </p:cNvPr>
            <p:cNvSpPr/>
            <p:nvPr/>
          </p:nvSpPr>
          <p:spPr>
            <a:xfrm rot="991718">
              <a:off x="5626261" y="4517497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6D5007B-D93E-8910-8C00-23F92CE90A17}"/>
                </a:ext>
              </a:extLst>
            </p:cNvPr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703CCF5-B78D-018A-64E5-DC03B6BE60CE}"/>
                </a:ext>
              </a:extLst>
            </p:cNvPr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BD92D3B-8491-8A2C-BEEB-841F7B78167F}"/>
                </a:ext>
              </a:extLst>
            </p:cNvPr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D25D44F-E5C0-AAED-6C6B-74FC6801A5BA}"/>
                </a:ext>
              </a:extLst>
            </p:cNvPr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1804ED0-8A2E-C835-17FA-2599141C7487}"/>
                </a:ext>
              </a:extLst>
            </p:cNvPr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12AE964-9E30-D0B8-7D5F-CBF5E5763F99}"/>
                </a:ext>
              </a:extLst>
            </p:cNvPr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BF9436-F5AF-6B11-B5F6-347DF458036E}"/>
                </a:ext>
              </a:extLst>
            </p:cNvPr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D1ADA04-9668-E236-2448-C411F445650A}"/>
                </a:ext>
              </a:extLst>
            </p:cNvPr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B4313B9-948F-42A2-05DD-C10E11C3C294}"/>
                </a:ext>
              </a:extLst>
            </p:cNvPr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3E2CEA9-4CE4-7270-632E-B54A17AA2CEC}"/>
                </a:ext>
              </a:extLst>
            </p:cNvPr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994CC76-22F6-98B1-3BBE-1050E77AFE81}"/>
                </a:ext>
              </a:extLst>
            </p:cNvPr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7F21340-ED61-D603-D591-9B1C84CBB810}"/>
                </a:ext>
              </a:extLst>
            </p:cNvPr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005BB97-C221-85E9-CB18-A15941D25B7B}"/>
                </a:ext>
              </a:extLst>
            </p:cNvPr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C920BC5-A454-3824-8DA6-DD40651D0412}"/>
                </a:ext>
              </a:extLst>
            </p:cNvPr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5310A4B-80E8-CE22-82D0-14B07BCE3B9A}"/>
                </a:ext>
              </a:extLst>
            </p:cNvPr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E746CCB-7862-8321-ECEF-237EF47E460B}"/>
                </a:ext>
              </a:extLst>
            </p:cNvPr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7279B2-8BFB-419F-E0FB-0E5467EA7E48}"/>
                </a:ext>
              </a:extLst>
            </p:cNvPr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87D16DA-10E9-12EA-AF8B-786FD5BB5E65}"/>
                </a:ext>
              </a:extLst>
            </p:cNvPr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FE474BE-1CFC-9404-9D92-40719CC9D283}"/>
                </a:ext>
              </a:extLst>
            </p:cNvPr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BB772BC-CE29-8FD1-71D5-199651A26DD9}"/>
                </a:ext>
              </a:extLst>
            </p:cNvPr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5325297-A64D-A1EE-8420-A26922BD5CA4}"/>
                </a:ext>
              </a:extLst>
            </p:cNvPr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8F2E262-DAF9-7F73-AFD0-F6D1234B3352}"/>
                </a:ext>
              </a:extLst>
            </p:cNvPr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A4758FB-26C4-A408-279F-AF20767562A0}"/>
                </a:ext>
              </a:extLst>
            </p:cNvPr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26783E3-8B45-0998-DC33-BE3395158310}"/>
                </a:ext>
              </a:extLst>
            </p:cNvPr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6B2F249-9254-EF78-3DB2-30DE2EB16534}"/>
                </a:ext>
              </a:extLst>
            </p:cNvPr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20FAFF3-F57B-4143-F2B4-A0A837DD715D}"/>
                </a:ext>
              </a:extLst>
            </p:cNvPr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8D3244C5-0B9D-31CF-B48F-F251C55E40F1}"/>
                </a:ext>
              </a:extLst>
            </p:cNvPr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838DE5C-9F0E-9B5E-B703-48E8F675AC4E}"/>
                </a:ext>
              </a:extLst>
            </p:cNvPr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0E3074C-90C4-3C60-9A03-2401920A8BF6}"/>
                </a:ext>
              </a:extLst>
            </p:cNvPr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B0A5D0D-F805-B79A-E632-6393C89EA822}"/>
                </a:ext>
              </a:extLst>
            </p:cNvPr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C21BB4C-BBDD-B972-2C84-79C89BB28B09}"/>
                </a:ext>
              </a:extLst>
            </p:cNvPr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0DF0126-6253-EF71-40DE-1505979BB8A2}"/>
                </a:ext>
              </a:extLst>
            </p:cNvPr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B05DA0DB-2004-A7E3-75B4-5D62865B44AE}"/>
                </a:ext>
              </a:extLst>
            </p:cNvPr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19DAB3F-7822-3B90-6EA1-176764556014}"/>
                </a:ext>
              </a:extLst>
            </p:cNvPr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FEB0D2A-6635-D75B-B711-0B6DDA73F7CB}"/>
                </a:ext>
              </a:extLst>
            </p:cNvPr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10C5DC2-7A67-EC08-8267-71BA4964F369}"/>
                </a:ext>
              </a:extLst>
            </p:cNvPr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BFE80FA-61AC-D6C2-9741-415D64B663FB}"/>
                </a:ext>
              </a:extLst>
            </p:cNvPr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AC5E66C1-9679-E1FF-F532-AD0C38C8F238}"/>
                </a:ext>
              </a:extLst>
            </p:cNvPr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55831712-3AB2-E482-4F5B-4DF6DA0CBA08}"/>
                </a:ext>
              </a:extLst>
            </p:cNvPr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5AD4C84F-E65D-641B-AB37-A5792D6B44BB}"/>
                </a:ext>
              </a:extLst>
            </p:cNvPr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4E7193CD-82F8-7E16-9129-1E8CF559836C}"/>
                </a:ext>
              </a:extLst>
            </p:cNvPr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E1E790B4-2F76-ADEA-1815-C4A185DDD537}"/>
                </a:ext>
              </a:extLst>
            </p:cNvPr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9A0348CB-ABC4-E9D1-BF3B-D968D560B804}"/>
                </a:ext>
              </a:extLst>
            </p:cNvPr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2EA15DE-5096-9F7A-EEC1-C8EC85AAC123}"/>
                </a:ext>
              </a:extLst>
            </p:cNvPr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36EB53F2-998B-4434-6A69-C7F03CB62C8D}"/>
                </a:ext>
              </a:extLst>
            </p:cNvPr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A7534530-CB9D-DCC2-0141-067E0B8D7188}"/>
                </a:ext>
              </a:extLst>
            </p:cNvPr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9B87D335-3268-C101-444A-C6118D171CCB}"/>
                </a:ext>
              </a:extLst>
            </p:cNvPr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962EEB0A-A0F6-188E-8AC2-58F08CDC489A}"/>
                </a:ext>
              </a:extLst>
            </p:cNvPr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533A83F7-5421-E85A-BFCC-49F7F3D0AEFA}"/>
                </a:ext>
              </a:extLst>
            </p:cNvPr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8F212729-9B91-AAFF-A90D-5D5DDB65A1B7}"/>
                </a:ext>
              </a:extLst>
            </p:cNvPr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7FD3B5D9-1282-72E6-3CE1-ACDCB3770593}"/>
                </a:ext>
              </a:extLst>
            </p:cNvPr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FE5163CC-5690-F56A-BC60-D215B06EA998}"/>
                </a:ext>
              </a:extLst>
            </p:cNvPr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DB8B11B3-06EB-AF86-1615-5B99A3FE513A}"/>
                </a:ext>
              </a:extLst>
            </p:cNvPr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2B2A9E8B-11C9-1DE8-7D75-74651BA7A7BE}"/>
                </a:ext>
              </a:extLst>
            </p:cNvPr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737C5D28-3584-BB2E-3D87-F343DEA4A697}"/>
                </a:ext>
              </a:extLst>
            </p:cNvPr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29611FF8-94DD-852E-FA2E-5AA0C1846405}"/>
                </a:ext>
              </a:extLst>
            </p:cNvPr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252CCCC8-8186-2207-E7C8-AC513D7801AF}"/>
                </a:ext>
              </a:extLst>
            </p:cNvPr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B40B3B8-885A-0200-5976-A0E466675557}"/>
              </a:ext>
            </a:extLst>
          </p:cNvPr>
          <p:cNvSpPr txBox="1"/>
          <p:nvPr/>
        </p:nvSpPr>
        <p:spPr>
          <a:xfrm>
            <a:off x="3740727" y="785495"/>
            <a:ext cx="680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cs typeface="B Koodak" panose="00000700000000000000" pitchFamily="2" charset="-78"/>
              </a:rPr>
              <a:t>به سوالات زیر پاسخ دهید.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108CE8-57E9-1A39-37CA-071D2C3BDBEB}"/>
              </a:ext>
            </a:extLst>
          </p:cNvPr>
          <p:cNvSpPr txBox="1"/>
          <p:nvPr/>
        </p:nvSpPr>
        <p:spPr>
          <a:xfrm>
            <a:off x="5610478" y="2527963"/>
            <a:ext cx="5963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800" b="0" i="0" u="none" strike="noStrike" baseline="0" dirty="0">
                <a:latin typeface="AmuzehNewNormalPS"/>
                <a:cs typeface="B Koodak" panose="00000700000000000000" pitchFamily="2" charset="-78"/>
              </a:rPr>
              <a:t>1</a:t>
            </a: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2 مضرب چه اعدادی می تواند باشد؟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1359741-DE15-BA5B-D694-39A6836CFE1E}"/>
              </a:ext>
            </a:extLst>
          </p:cNvPr>
          <p:cNvSpPr txBox="1"/>
          <p:nvPr/>
        </p:nvSpPr>
        <p:spPr>
          <a:xfrm>
            <a:off x="870330" y="2505241"/>
            <a:ext cx="3851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fa-IR" sz="2800" dirty="0">
                <a:cs typeface="B Koodak" panose="00000700000000000000" pitchFamily="2" charset="-78"/>
              </a:rPr>
              <a:t>12 = 2 × 6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a-IR" sz="2800" dirty="0">
                <a:cs typeface="B Koodak" panose="00000700000000000000" pitchFamily="2" charset="-78"/>
              </a:rPr>
              <a:t>12 = 4 × 3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a-IR" sz="2800" dirty="0">
                <a:cs typeface="B Koodak" panose="00000700000000000000" pitchFamily="2" charset="-78"/>
              </a:rPr>
              <a:t>12 = 12 × 1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196EDAB-5642-A839-5D9A-F0CE71739AF2}"/>
              </a:ext>
            </a:extLst>
          </p:cNvPr>
          <p:cNvSpPr/>
          <p:nvPr/>
        </p:nvSpPr>
        <p:spPr>
          <a:xfrm>
            <a:off x="595325" y="2520762"/>
            <a:ext cx="250036" cy="1222929"/>
          </a:xfrm>
          <a:prstGeom prst="leftBrace">
            <a:avLst>
              <a:gd name="adj1" fmla="val 5121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5F74F2-8F45-C2BE-0E30-14B1E154F1CD}"/>
              </a:ext>
            </a:extLst>
          </p:cNvPr>
          <p:cNvSpPr txBox="1"/>
          <p:nvPr/>
        </p:nvSpPr>
        <p:spPr>
          <a:xfrm>
            <a:off x="5201701" y="4437495"/>
            <a:ext cx="6455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15 مضرب چه اعدادی می تواند باشد؟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76" name="Rectangle: Diagonal Corners Snipped 75">
            <a:extLst>
              <a:ext uri="{FF2B5EF4-FFF2-40B4-BE49-F238E27FC236}">
                <a16:creationId xmlns:a16="http://schemas.microsoft.com/office/drawing/2014/main" id="{C2205393-F968-0993-2ECB-BCC600DAE56E}"/>
              </a:ext>
            </a:extLst>
          </p:cNvPr>
          <p:cNvSpPr/>
          <p:nvPr/>
        </p:nvSpPr>
        <p:spPr>
          <a:xfrm>
            <a:off x="2709955" y="567138"/>
            <a:ext cx="8099766" cy="925211"/>
          </a:xfrm>
          <a:prstGeom prst="snip2DiagRect">
            <a:avLst>
              <a:gd name="adj1" fmla="val 0"/>
              <a:gd name="adj2" fmla="val 50000"/>
            </a:avLst>
          </a:prstGeom>
          <a:noFill/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Brace 74">
            <a:extLst>
              <a:ext uri="{FF2B5EF4-FFF2-40B4-BE49-F238E27FC236}">
                <a16:creationId xmlns:a16="http://schemas.microsoft.com/office/drawing/2014/main" id="{CBB18782-80C3-EB4F-E1C6-4A0FCE1021CA}"/>
              </a:ext>
            </a:extLst>
          </p:cNvPr>
          <p:cNvSpPr/>
          <p:nvPr/>
        </p:nvSpPr>
        <p:spPr>
          <a:xfrm>
            <a:off x="590608" y="4255393"/>
            <a:ext cx="250036" cy="1222929"/>
          </a:xfrm>
          <a:prstGeom prst="leftBrace">
            <a:avLst>
              <a:gd name="adj1" fmla="val 5121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26">
            <a:extLst>
              <a:ext uri="{FF2B5EF4-FFF2-40B4-BE49-F238E27FC236}">
                <a16:creationId xmlns:a16="http://schemas.microsoft.com/office/drawing/2014/main" id="{425A1C7F-8499-32AC-3679-4C2468B3A205}"/>
              </a:ext>
            </a:extLst>
          </p:cNvPr>
          <p:cNvGrpSpPr/>
          <p:nvPr/>
        </p:nvGrpSpPr>
        <p:grpSpPr>
          <a:xfrm rot="-10144719">
            <a:off x="10493714" y="629517"/>
            <a:ext cx="1306497" cy="1160117"/>
            <a:chOff x="0" y="0"/>
            <a:chExt cx="812800" cy="812800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111F0A92-7A37-ADDD-AB72-D48EF8DB5548}"/>
                </a:ext>
              </a:extLst>
            </p:cNvPr>
            <p:cNvSpPr/>
            <p:nvPr/>
          </p:nvSpPr>
          <p:spPr>
            <a:xfrm>
              <a:off x="55284" y="55284"/>
              <a:ext cx="702232" cy="702232"/>
            </a:xfrm>
            <a:custGeom>
              <a:avLst/>
              <a:gdLst/>
              <a:ahLst/>
              <a:cxnLst/>
              <a:rect l="l" t="t" r="r" b="b"/>
              <a:pathLst>
                <a:path w="702232" h="702232">
                  <a:moveTo>
                    <a:pt x="445492" y="39092"/>
                  </a:moveTo>
                  <a:lnTo>
                    <a:pt x="663140" y="256740"/>
                  </a:lnTo>
                  <a:cubicBezTo>
                    <a:pt x="688170" y="281770"/>
                    <a:pt x="702232" y="315718"/>
                    <a:pt x="702232" y="351116"/>
                  </a:cubicBezTo>
                  <a:cubicBezTo>
                    <a:pt x="702232" y="386514"/>
                    <a:pt x="688170" y="420462"/>
                    <a:pt x="663140" y="445492"/>
                  </a:cubicBezTo>
                  <a:lnTo>
                    <a:pt x="445492" y="663140"/>
                  </a:lnTo>
                  <a:cubicBezTo>
                    <a:pt x="420462" y="688170"/>
                    <a:pt x="386514" y="702232"/>
                    <a:pt x="351116" y="702232"/>
                  </a:cubicBezTo>
                  <a:cubicBezTo>
                    <a:pt x="315718" y="702232"/>
                    <a:pt x="281770" y="688170"/>
                    <a:pt x="256740" y="663140"/>
                  </a:cubicBezTo>
                  <a:lnTo>
                    <a:pt x="39092" y="445492"/>
                  </a:lnTo>
                  <a:cubicBezTo>
                    <a:pt x="14062" y="420462"/>
                    <a:pt x="0" y="386514"/>
                    <a:pt x="0" y="351116"/>
                  </a:cubicBezTo>
                  <a:cubicBezTo>
                    <a:pt x="0" y="315718"/>
                    <a:pt x="14062" y="281770"/>
                    <a:pt x="39092" y="256740"/>
                  </a:cubicBezTo>
                  <a:lnTo>
                    <a:pt x="256740" y="39092"/>
                  </a:lnTo>
                  <a:cubicBezTo>
                    <a:pt x="281770" y="14062"/>
                    <a:pt x="315718" y="0"/>
                    <a:pt x="351116" y="0"/>
                  </a:cubicBezTo>
                  <a:cubicBezTo>
                    <a:pt x="386514" y="0"/>
                    <a:pt x="420462" y="14062"/>
                    <a:pt x="445492" y="39092"/>
                  </a:cubicBezTo>
                  <a:close/>
                </a:path>
              </a:pathLst>
            </a:custGeom>
            <a:solidFill>
              <a:srgbClr val="074160"/>
            </a:solidFill>
            <a:ln cap="sq">
              <a:noFill/>
              <a:prstDash val="solid"/>
              <a:miter/>
            </a:ln>
          </p:spPr>
        </p:sp>
        <p:sp>
          <p:nvSpPr>
            <p:cNvPr id="65" name="TextBox 28">
              <a:extLst>
                <a:ext uri="{FF2B5EF4-FFF2-40B4-BE49-F238E27FC236}">
                  <a16:creationId xmlns:a16="http://schemas.microsoft.com/office/drawing/2014/main" id="{9EC72B92-C527-9DB6-02C6-35284BA00911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836C95E-4DD2-97B8-42E9-494972D093F4}"/>
              </a:ext>
            </a:extLst>
          </p:cNvPr>
          <p:cNvSpPr txBox="1"/>
          <p:nvPr/>
        </p:nvSpPr>
        <p:spPr>
          <a:xfrm>
            <a:off x="848488" y="4394074"/>
            <a:ext cx="2527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dirty="0">
                <a:cs typeface="B Koodak" panose="00000700000000000000" pitchFamily="2" charset="-78"/>
              </a:rPr>
              <a:t>15 = 3 × 5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dirty="0">
                <a:cs typeface="B Koodak" panose="00000700000000000000" pitchFamily="2" charset="-78"/>
              </a:rPr>
              <a:t>15 = 15 ×1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78" name="Freeform 9">
            <a:extLst>
              <a:ext uri="{FF2B5EF4-FFF2-40B4-BE49-F238E27FC236}">
                <a16:creationId xmlns:a16="http://schemas.microsoft.com/office/drawing/2014/main" id="{812AF7DC-C8A7-0363-6C1C-7C648F1691FC}"/>
              </a:ext>
            </a:extLst>
          </p:cNvPr>
          <p:cNvSpPr/>
          <p:nvPr/>
        </p:nvSpPr>
        <p:spPr>
          <a:xfrm rot="18274288">
            <a:off x="9506631" y="4790829"/>
            <a:ext cx="1603706" cy="2266952"/>
          </a:xfrm>
          <a:custGeom>
            <a:avLst/>
            <a:gdLst/>
            <a:ahLst/>
            <a:cxnLst/>
            <a:rect l="l" t="t" r="r" b="b"/>
            <a:pathLst>
              <a:path w="4119306" h="4160915">
                <a:moveTo>
                  <a:pt x="0" y="0"/>
                </a:moveTo>
                <a:lnTo>
                  <a:pt x="4119306" y="0"/>
                </a:lnTo>
                <a:lnTo>
                  <a:pt x="4119306" y="4160915"/>
                </a:lnTo>
                <a:lnTo>
                  <a:pt x="0" y="41609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C7BCD95-E57D-430F-CC9C-76A28DE00734}"/>
              </a:ext>
            </a:extLst>
          </p:cNvPr>
          <p:cNvCxnSpPr>
            <a:cxnSpLocks/>
          </p:cNvCxnSpPr>
          <p:nvPr/>
        </p:nvCxnSpPr>
        <p:spPr>
          <a:xfrm>
            <a:off x="1971397" y="4029030"/>
            <a:ext cx="7717286" cy="35408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01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 animBg="1"/>
      <p:bldP spid="73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94DD9-BF14-3A51-5CEF-5C91FC1CF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5" y1="40017" x2="49632" y2="66946"/>
                        <a14:foregroundMark x1="51563" y1="73658" x2="49632" y2="35570"/>
                        <a14:foregroundMark x1="53309" y1="24748" x2="37132" y2="29950"/>
                        <a14:foregroundMark x1="37132" y1="29950" x2="36121" y2="3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8" r="28274" b="18596"/>
          <a:stretch/>
        </p:blipFill>
        <p:spPr>
          <a:xfrm>
            <a:off x="7432368" y="-205939"/>
            <a:ext cx="4672084" cy="624515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224EB-571F-8AE1-ABBE-E3121465930C}"/>
              </a:ext>
            </a:extLst>
          </p:cNvPr>
          <p:cNvSpPr txBox="1"/>
          <p:nvPr/>
        </p:nvSpPr>
        <p:spPr>
          <a:xfrm>
            <a:off x="-1315147" y="1728433"/>
            <a:ext cx="12262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ویدیوهای </a:t>
            </a:r>
            <a:r>
              <a:rPr lang="ar-SA" sz="3600" dirty="0">
                <a:solidFill>
                  <a:srgbClr val="00B050"/>
                </a:solidFill>
                <a:cs typeface="B Koodak" panose="00000700000000000000" pitchFamily="2" charset="-78"/>
              </a:rPr>
              <a:t> آموزشی جذاب </a:t>
            </a:r>
            <a:endParaRPr lang="fa-IR" sz="3600" dirty="0">
              <a:solidFill>
                <a:srgbClr val="00B050"/>
              </a:solidFill>
              <a:cs typeface="B Koodak" panose="00000700000000000000" pitchFamily="2" charset="-78"/>
            </a:endParaRPr>
          </a:p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طرح درسها</a:t>
            </a:r>
          </a:p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پاورپوینت های دروس ششم</a:t>
            </a:r>
          </a:p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نمونه سوالات درس به درس با تحلیل ویدیویی</a:t>
            </a:r>
          </a:p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و هزاران محصولات آموزشی دیگر </a:t>
            </a:r>
          </a:p>
          <a:p>
            <a:pPr algn="ctr" rtl="1"/>
            <a:r>
              <a:rPr lang="en-US" sz="6600" dirty="0">
                <a:solidFill>
                  <a:srgbClr val="00B0F0"/>
                </a:solidFill>
                <a:cs typeface="B Koodak" panose="00000700000000000000" pitchFamily="2" charset="-78"/>
                <a:hlinkClick r:id="rId4"/>
              </a:rPr>
              <a:t>www.nilamooz.ir</a:t>
            </a:r>
            <a:endParaRPr lang="en-US" sz="6600" dirty="0">
              <a:solidFill>
                <a:srgbClr val="00B0F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5270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AC76483B-E891-CA54-0A81-6EE2591BC570}"/>
              </a:ext>
            </a:extLst>
          </p:cNvPr>
          <p:cNvSpPr/>
          <p:nvPr/>
        </p:nvSpPr>
        <p:spPr>
          <a:xfrm>
            <a:off x="546084" y="240122"/>
            <a:ext cx="850916" cy="6377756"/>
          </a:xfrm>
          <a:custGeom>
            <a:avLst/>
            <a:gdLst/>
            <a:ahLst/>
            <a:cxnLst/>
            <a:rect l="l" t="t" r="r" b="b"/>
            <a:pathLst>
              <a:path w="504605" h="7929511">
                <a:moveTo>
                  <a:pt x="0" y="0"/>
                </a:moveTo>
                <a:lnTo>
                  <a:pt x="504605" y="0"/>
                </a:lnTo>
                <a:lnTo>
                  <a:pt x="504605" y="7929510"/>
                </a:lnTo>
                <a:lnTo>
                  <a:pt x="0" y="7929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2ADE8E33-F693-80E7-3C77-60BBF19656AF}"/>
              </a:ext>
            </a:extLst>
          </p:cNvPr>
          <p:cNvGrpSpPr/>
          <p:nvPr/>
        </p:nvGrpSpPr>
        <p:grpSpPr>
          <a:xfrm rot="10800000">
            <a:off x="9615040" y="-493834"/>
            <a:ext cx="2438400" cy="2132133"/>
            <a:chOff x="0" y="0"/>
            <a:chExt cx="4259481" cy="3980563"/>
          </a:xfrm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3F00310-B2D4-7F64-8E5C-68340EDFCB87}"/>
                </a:ext>
              </a:extLst>
            </p:cNvPr>
            <p:cNvSpPr/>
            <p:nvPr/>
          </p:nvSpPr>
          <p:spPr>
            <a:xfrm>
              <a:off x="0" y="-27051"/>
              <a:ext cx="4259481" cy="4007614"/>
            </a:xfrm>
            <a:custGeom>
              <a:avLst/>
              <a:gdLst/>
              <a:ahLst/>
              <a:cxnLst/>
              <a:rect l="l" t="t" r="r" b="b"/>
              <a:pathLst>
                <a:path w="4259481" h="4007614">
                  <a:moveTo>
                    <a:pt x="285750" y="33147"/>
                  </a:moveTo>
                  <a:cubicBezTo>
                    <a:pt x="128651" y="0"/>
                    <a:pt x="0" y="104394"/>
                    <a:pt x="0" y="265049"/>
                  </a:cubicBezTo>
                  <a:lnTo>
                    <a:pt x="0" y="3715514"/>
                  </a:lnTo>
                  <a:cubicBezTo>
                    <a:pt x="0" y="3876169"/>
                    <a:pt x="131445" y="4007614"/>
                    <a:pt x="292100" y="4007614"/>
                  </a:cubicBezTo>
                  <a:lnTo>
                    <a:pt x="3967381" y="4007614"/>
                  </a:lnTo>
                  <a:cubicBezTo>
                    <a:pt x="4128036" y="4007614"/>
                    <a:pt x="4259481" y="3876169"/>
                    <a:pt x="4259481" y="3715514"/>
                  </a:cubicBezTo>
                  <a:lnTo>
                    <a:pt x="4259481" y="1604391"/>
                  </a:lnTo>
                  <a:cubicBezTo>
                    <a:pt x="4259481" y="1443736"/>
                    <a:pt x="4130830" y="1285113"/>
                    <a:pt x="3973731" y="1251966"/>
                  </a:cubicBezTo>
                  <a:lnTo>
                    <a:pt x="285750" y="33147"/>
                  </a:lnTo>
                  <a:close/>
                </a:path>
              </a:pathLst>
            </a:custGeom>
            <a:solidFill>
              <a:srgbClr val="CEDBF1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1CF4E02-7078-CBC7-530E-3410411D575F}"/>
              </a:ext>
            </a:extLst>
          </p:cNvPr>
          <p:cNvSpPr txBox="1"/>
          <p:nvPr/>
        </p:nvSpPr>
        <p:spPr>
          <a:xfrm>
            <a:off x="9500740" y="-89949"/>
            <a:ext cx="2552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Koodak" panose="00000700000000000000" pitchFamily="2" charset="-78"/>
              </a:rPr>
              <a:t>سوال 1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cs typeface="B Koodak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9A2A1-44D9-F446-9082-FAC3225F70DB}"/>
              </a:ext>
            </a:extLst>
          </p:cNvPr>
          <p:cNvSpPr txBox="1"/>
          <p:nvPr/>
        </p:nvSpPr>
        <p:spPr>
          <a:xfrm>
            <a:off x="1017124" y="369141"/>
            <a:ext cx="8597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0" i="0" u="none" strike="noStrike" baseline="0" dirty="0">
                <a:latin typeface="AmuzehNewNormalPS"/>
                <a:cs typeface="B Koodak" panose="00000700000000000000" pitchFamily="2" charset="-78"/>
              </a:rPr>
              <a:t>در جدول مقابل، خانه های اعداد زوج را رنگ کنید.</a:t>
            </a:r>
            <a:endParaRPr lang="en-US" sz="3200" dirty="0">
              <a:cs typeface="B Koodak" panose="00000700000000000000" pitchFamily="2" charset="-78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FA56FD8-D17A-A6EB-BC48-48D394B91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01716"/>
              </p:ext>
            </p:extLst>
          </p:nvPr>
        </p:nvGraphicFramePr>
        <p:xfrm>
          <a:off x="1873250" y="1329888"/>
          <a:ext cx="8445500" cy="528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550">
                  <a:extLst>
                    <a:ext uri="{9D8B030D-6E8A-4147-A177-3AD203B41FA5}">
                      <a16:colId xmlns:a16="http://schemas.microsoft.com/office/drawing/2014/main" val="1263403055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3523753075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4271967590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1739273630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586929258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455052813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3708093104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3538394622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93202212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921210438"/>
                    </a:ext>
                  </a:extLst>
                </a:gridCol>
              </a:tblGrid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751323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871229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9378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318442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51274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96162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140501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510706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718195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100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306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67149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AC76483B-E891-CA54-0A81-6EE2591BC570}"/>
              </a:ext>
            </a:extLst>
          </p:cNvPr>
          <p:cNvSpPr/>
          <p:nvPr/>
        </p:nvSpPr>
        <p:spPr>
          <a:xfrm>
            <a:off x="546084" y="240122"/>
            <a:ext cx="850916" cy="6377756"/>
          </a:xfrm>
          <a:custGeom>
            <a:avLst/>
            <a:gdLst/>
            <a:ahLst/>
            <a:cxnLst/>
            <a:rect l="l" t="t" r="r" b="b"/>
            <a:pathLst>
              <a:path w="504605" h="7929511">
                <a:moveTo>
                  <a:pt x="0" y="0"/>
                </a:moveTo>
                <a:lnTo>
                  <a:pt x="504605" y="0"/>
                </a:lnTo>
                <a:lnTo>
                  <a:pt x="504605" y="7929510"/>
                </a:lnTo>
                <a:lnTo>
                  <a:pt x="0" y="7929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2ADE8E33-F693-80E7-3C77-60BBF19656AF}"/>
              </a:ext>
            </a:extLst>
          </p:cNvPr>
          <p:cNvGrpSpPr/>
          <p:nvPr/>
        </p:nvGrpSpPr>
        <p:grpSpPr>
          <a:xfrm rot="10800000">
            <a:off x="9615040" y="-493834"/>
            <a:ext cx="2438400" cy="2132133"/>
            <a:chOff x="0" y="0"/>
            <a:chExt cx="4259481" cy="3980563"/>
          </a:xfrm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3F00310-B2D4-7F64-8E5C-68340EDFCB87}"/>
                </a:ext>
              </a:extLst>
            </p:cNvPr>
            <p:cNvSpPr/>
            <p:nvPr/>
          </p:nvSpPr>
          <p:spPr>
            <a:xfrm>
              <a:off x="0" y="-27051"/>
              <a:ext cx="4259481" cy="4007614"/>
            </a:xfrm>
            <a:custGeom>
              <a:avLst/>
              <a:gdLst/>
              <a:ahLst/>
              <a:cxnLst/>
              <a:rect l="l" t="t" r="r" b="b"/>
              <a:pathLst>
                <a:path w="4259481" h="4007614">
                  <a:moveTo>
                    <a:pt x="285750" y="33147"/>
                  </a:moveTo>
                  <a:cubicBezTo>
                    <a:pt x="128651" y="0"/>
                    <a:pt x="0" y="104394"/>
                    <a:pt x="0" y="265049"/>
                  </a:cubicBezTo>
                  <a:lnTo>
                    <a:pt x="0" y="3715514"/>
                  </a:lnTo>
                  <a:cubicBezTo>
                    <a:pt x="0" y="3876169"/>
                    <a:pt x="131445" y="4007614"/>
                    <a:pt x="292100" y="4007614"/>
                  </a:cubicBezTo>
                  <a:lnTo>
                    <a:pt x="3967381" y="4007614"/>
                  </a:lnTo>
                  <a:cubicBezTo>
                    <a:pt x="4128036" y="4007614"/>
                    <a:pt x="4259481" y="3876169"/>
                    <a:pt x="4259481" y="3715514"/>
                  </a:cubicBezTo>
                  <a:lnTo>
                    <a:pt x="4259481" y="1604391"/>
                  </a:lnTo>
                  <a:cubicBezTo>
                    <a:pt x="4259481" y="1443736"/>
                    <a:pt x="4130830" y="1285113"/>
                    <a:pt x="3973731" y="1251966"/>
                  </a:cubicBezTo>
                  <a:lnTo>
                    <a:pt x="285750" y="33147"/>
                  </a:lnTo>
                  <a:close/>
                </a:path>
              </a:pathLst>
            </a:custGeom>
            <a:solidFill>
              <a:srgbClr val="CEDBF1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1CF4E02-7078-CBC7-530E-3410411D575F}"/>
              </a:ext>
            </a:extLst>
          </p:cNvPr>
          <p:cNvSpPr txBox="1"/>
          <p:nvPr/>
        </p:nvSpPr>
        <p:spPr>
          <a:xfrm>
            <a:off x="9500740" y="-89949"/>
            <a:ext cx="2552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Koodak" panose="00000700000000000000" pitchFamily="2" charset="-78"/>
              </a:rPr>
              <a:t>سوال 1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cs typeface="B Koodak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9A2A1-44D9-F446-9082-FAC3225F70DB}"/>
              </a:ext>
            </a:extLst>
          </p:cNvPr>
          <p:cNvSpPr txBox="1"/>
          <p:nvPr/>
        </p:nvSpPr>
        <p:spPr>
          <a:xfrm>
            <a:off x="1017124" y="369141"/>
            <a:ext cx="8597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0" i="0" u="none" strike="noStrike" baseline="0" dirty="0">
                <a:latin typeface="AmuzehNewNormalPS"/>
                <a:cs typeface="B Koodak" panose="00000700000000000000" pitchFamily="2" charset="-78"/>
              </a:rPr>
              <a:t>در جدول مقابل، خانه های اعداد زوج را رنگ کنید.</a:t>
            </a:r>
            <a:endParaRPr lang="en-US" sz="3200" dirty="0">
              <a:cs typeface="B Koodak" panose="00000700000000000000" pitchFamily="2" charset="-78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FA56FD8-D17A-A6EB-BC48-48D394B91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60984"/>
              </p:ext>
            </p:extLst>
          </p:nvPr>
        </p:nvGraphicFramePr>
        <p:xfrm>
          <a:off x="1873250" y="1200869"/>
          <a:ext cx="8445500" cy="528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550">
                  <a:extLst>
                    <a:ext uri="{9D8B030D-6E8A-4147-A177-3AD203B41FA5}">
                      <a16:colId xmlns:a16="http://schemas.microsoft.com/office/drawing/2014/main" val="1263403055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3523753075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4271967590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1739273630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586929258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455052813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3708093104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3538394622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93202212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921210438"/>
                    </a:ext>
                  </a:extLst>
                </a:gridCol>
              </a:tblGrid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51323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71229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59378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318442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451274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96162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40501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10706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18195"/>
                  </a:ext>
                </a:extLst>
              </a:tr>
              <a:tr h="52879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100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06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752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AC76483B-E891-CA54-0A81-6EE2591BC570}"/>
              </a:ext>
            </a:extLst>
          </p:cNvPr>
          <p:cNvSpPr/>
          <p:nvPr/>
        </p:nvSpPr>
        <p:spPr>
          <a:xfrm rot="1043437">
            <a:off x="10408782" y="1714521"/>
            <a:ext cx="850916" cy="4357278"/>
          </a:xfrm>
          <a:custGeom>
            <a:avLst/>
            <a:gdLst/>
            <a:ahLst/>
            <a:cxnLst/>
            <a:rect l="l" t="t" r="r" b="b"/>
            <a:pathLst>
              <a:path w="504605" h="7929511">
                <a:moveTo>
                  <a:pt x="0" y="0"/>
                </a:moveTo>
                <a:lnTo>
                  <a:pt x="504605" y="0"/>
                </a:lnTo>
                <a:lnTo>
                  <a:pt x="504605" y="7929510"/>
                </a:lnTo>
                <a:lnTo>
                  <a:pt x="0" y="7929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2ADE8E33-F693-80E7-3C77-60BBF19656AF}"/>
              </a:ext>
            </a:extLst>
          </p:cNvPr>
          <p:cNvGrpSpPr/>
          <p:nvPr/>
        </p:nvGrpSpPr>
        <p:grpSpPr>
          <a:xfrm rot="10800000">
            <a:off x="9753600" y="-529656"/>
            <a:ext cx="2438400" cy="2132133"/>
            <a:chOff x="0" y="0"/>
            <a:chExt cx="4259481" cy="3980563"/>
          </a:xfrm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3F00310-B2D4-7F64-8E5C-68340EDFCB87}"/>
                </a:ext>
              </a:extLst>
            </p:cNvPr>
            <p:cNvSpPr/>
            <p:nvPr/>
          </p:nvSpPr>
          <p:spPr>
            <a:xfrm>
              <a:off x="0" y="-27051"/>
              <a:ext cx="4259481" cy="4007614"/>
            </a:xfrm>
            <a:custGeom>
              <a:avLst/>
              <a:gdLst/>
              <a:ahLst/>
              <a:cxnLst/>
              <a:rect l="l" t="t" r="r" b="b"/>
              <a:pathLst>
                <a:path w="4259481" h="4007614">
                  <a:moveTo>
                    <a:pt x="285750" y="33147"/>
                  </a:moveTo>
                  <a:cubicBezTo>
                    <a:pt x="128651" y="0"/>
                    <a:pt x="0" y="104394"/>
                    <a:pt x="0" y="265049"/>
                  </a:cubicBezTo>
                  <a:lnTo>
                    <a:pt x="0" y="3715514"/>
                  </a:lnTo>
                  <a:cubicBezTo>
                    <a:pt x="0" y="3876169"/>
                    <a:pt x="131445" y="4007614"/>
                    <a:pt x="292100" y="4007614"/>
                  </a:cubicBezTo>
                  <a:lnTo>
                    <a:pt x="3967381" y="4007614"/>
                  </a:lnTo>
                  <a:cubicBezTo>
                    <a:pt x="4128036" y="4007614"/>
                    <a:pt x="4259481" y="3876169"/>
                    <a:pt x="4259481" y="3715514"/>
                  </a:cubicBezTo>
                  <a:lnTo>
                    <a:pt x="4259481" y="1604391"/>
                  </a:lnTo>
                  <a:cubicBezTo>
                    <a:pt x="4259481" y="1443736"/>
                    <a:pt x="4130830" y="1285113"/>
                    <a:pt x="3973731" y="1251966"/>
                  </a:cubicBezTo>
                  <a:lnTo>
                    <a:pt x="285750" y="33147"/>
                  </a:lnTo>
                  <a:close/>
                </a:path>
              </a:pathLst>
            </a:custGeom>
            <a:solidFill>
              <a:srgbClr val="CEDBF1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1CF4E02-7078-CBC7-530E-3410411D575F}"/>
              </a:ext>
            </a:extLst>
          </p:cNvPr>
          <p:cNvSpPr txBox="1"/>
          <p:nvPr/>
        </p:nvSpPr>
        <p:spPr>
          <a:xfrm>
            <a:off x="9639300" y="-149379"/>
            <a:ext cx="2552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Koodak" panose="00000700000000000000" pitchFamily="2" charset="-78"/>
              </a:rPr>
              <a:t>سوال 1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cs typeface="B Koodak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718B4-06BE-E839-54B0-68A436080A13}"/>
              </a:ext>
            </a:extLst>
          </p:cNvPr>
          <p:cNvSpPr txBox="1"/>
          <p:nvPr/>
        </p:nvSpPr>
        <p:spPr>
          <a:xfrm>
            <a:off x="2178050" y="369106"/>
            <a:ext cx="7379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Blip>
                <a:blip r:embed="rId4"/>
              </a:buBlip>
            </a:pP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خانه هایی که رنگ نشدند چه اعدادی را نشان می دهند؟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9839B-9C78-5DE1-D9AB-14F42DCC90A1}"/>
              </a:ext>
            </a:extLst>
          </p:cNvPr>
          <p:cNvSpPr txBox="1"/>
          <p:nvPr/>
        </p:nvSpPr>
        <p:spPr>
          <a:xfrm>
            <a:off x="-113160" y="31016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اعداد فرد </a:t>
            </a:r>
            <a:endParaRPr lang="en-US" sz="40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30E98-3DDA-1F8B-61D8-7B80068D849C}"/>
              </a:ext>
            </a:extLst>
          </p:cNvPr>
          <p:cNvSpPr txBox="1"/>
          <p:nvPr/>
        </p:nvSpPr>
        <p:spPr>
          <a:xfrm>
            <a:off x="1233040" y="1037634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Blip>
                <a:blip r:embed="rId4"/>
              </a:buBlip>
            </a:pP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رقم یکان اعداد زوج، چه رقم هایی هستند؟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E1BE2E-83E1-9F6F-16E0-0192C010619E}"/>
              </a:ext>
            </a:extLst>
          </p:cNvPr>
          <p:cNvSpPr txBox="1"/>
          <p:nvPr/>
        </p:nvSpPr>
        <p:spPr>
          <a:xfrm>
            <a:off x="458281" y="1414152"/>
            <a:ext cx="507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8 ، 6 ، 4، 2 ، 0 </a:t>
            </a:r>
            <a:endParaRPr lang="en-US" sz="40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D5252-0045-9359-9106-91198BB9D283}"/>
              </a:ext>
            </a:extLst>
          </p:cNvPr>
          <p:cNvSpPr txBox="1"/>
          <p:nvPr/>
        </p:nvSpPr>
        <p:spPr>
          <a:xfrm>
            <a:off x="3747640" y="195695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Blip>
                <a:blip r:embed="rId4"/>
              </a:buBlip>
            </a:pP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آیا رقم دهگان اعداد زوج، همیشه زوج است؟</a:t>
            </a:r>
            <a:endParaRPr lang="en-US" sz="2800" dirty="0">
              <a:cs typeface="B Koodak" panose="000007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6CDBFA-9F49-3653-3EAA-CEAC19EBCB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812" b="-3068"/>
          <a:stretch/>
        </p:blipFill>
        <p:spPr>
          <a:xfrm>
            <a:off x="273181" y="2480179"/>
            <a:ext cx="3191888" cy="15979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2B2BFA-3B3B-0FD2-E46B-85DCBA8D81BF}"/>
              </a:ext>
            </a:extLst>
          </p:cNvPr>
          <p:cNvSpPr txBox="1"/>
          <p:nvPr/>
        </p:nvSpPr>
        <p:spPr>
          <a:xfrm>
            <a:off x="3118990" y="3635492"/>
            <a:ext cx="638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Blip>
                <a:blip r:embed="rId4"/>
              </a:buBlip>
            </a:pP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آیا رقم دهگان اعداد فرد، همیشه فرد است؟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CC1F61-28A9-BA64-0E36-C4D5BA75EDBC}"/>
              </a:ext>
            </a:extLst>
          </p:cNvPr>
          <p:cNvSpPr txBox="1"/>
          <p:nvPr/>
        </p:nvSpPr>
        <p:spPr>
          <a:xfrm>
            <a:off x="3741397" y="2406318"/>
            <a:ext cx="149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خیر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757FE6-7070-43BA-68D4-2B012367B49D}"/>
              </a:ext>
            </a:extLst>
          </p:cNvPr>
          <p:cNvSpPr txBox="1"/>
          <p:nvPr/>
        </p:nvSpPr>
        <p:spPr>
          <a:xfrm>
            <a:off x="2325240" y="4966794"/>
            <a:ext cx="7408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Blip>
                <a:blip r:embed="rId4"/>
              </a:buBlip>
            </a:pP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چگونه می توان زوج یا فرد بودن یک عدد را مشخّص کرد؟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6D0A74-6A1F-C61F-80B4-BA5920405846}"/>
              </a:ext>
            </a:extLst>
          </p:cNvPr>
          <p:cNvSpPr txBox="1"/>
          <p:nvPr/>
        </p:nvSpPr>
        <p:spPr>
          <a:xfrm>
            <a:off x="685800" y="5591559"/>
            <a:ext cx="298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از روی رقم یکان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D6696-98E0-1353-1F6F-A23379230215}"/>
              </a:ext>
            </a:extLst>
          </p:cNvPr>
          <p:cNvSpPr txBox="1"/>
          <p:nvPr/>
        </p:nvSpPr>
        <p:spPr>
          <a:xfrm>
            <a:off x="3750756" y="4391721"/>
            <a:ext cx="149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خیر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82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4" grpId="0"/>
      <p:bldP spid="18" grpId="0"/>
      <p:bldP spid="19" grpId="0"/>
      <p:bldP spid="21" grpId="0"/>
      <p:bldP spid="2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4E511C30-2CC2-738E-94FA-4014695F4DC5}"/>
              </a:ext>
            </a:extLst>
          </p:cNvPr>
          <p:cNvSpPr/>
          <p:nvPr/>
        </p:nvSpPr>
        <p:spPr>
          <a:xfrm rot="2554225">
            <a:off x="814710" y="-334323"/>
            <a:ext cx="887059" cy="3293451"/>
          </a:xfrm>
          <a:custGeom>
            <a:avLst/>
            <a:gdLst/>
            <a:ahLst/>
            <a:cxnLst/>
            <a:rect l="l" t="t" r="r" b="b"/>
            <a:pathLst>
              <a:path w="887059" h="6451337">
                <a:moveTo>
                  <a:pt x="0" y="0"/>
                </a:moveTo>
                <a:lnTo>
                  <a:pt x="887059" y="0"/>
                </a:lnTo>
                <a:lnTo>
                  <a:pt x="887059" y="6451336"/>
                </a:lnTo>
                <a:lnTo>
                  <a:pt x="0" y="64513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7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F9B32744-FF34-D419-7DAF-1C0095F64D27}"/>
              </a:ext>
            </a:extLst>
          </p:cNvPr>
          <p:cNvGrpSpPr/>
          <p:nvPr/>
        </p:nvGrpSpPr>
        <p:grpSpPr>
          <a:xfrm rot="-7256396">
            <a:off x="9384225" y="141910"/>
            <a:ext cx="2848022" cy="2195657"/>
            <a:chOff x="0" y="0"/>
            <a:chExt cx="220574" cy="25051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AE750F2-91C0-62D3-CB3D-5D90E99434C0}"/>
                </a:ext>
              </a:extLst>
            </p:cNvPr>
            <p:cNvSpPr/>
            <p:nvPr/>
          </p:nvSpPr>
          <p:spPr>
            <a:xfrm>
              <a:off x="34643" y="80021"/>
              <a:ext cx="151289" cy="170490"/>
            </a:xfrm>
            <a:custGeom>
              <a:avLst/>
              <a:gdLst/>
              <a:ahLst/>
              <a:cxnLst/>
              <a:rect l="l" t="t" r="r" b="b"/>
              <a:pathLst>
                <a:path w="151289" h="170490">
                  <a:moveTo>
                    <a:pt x="125068" y="32242"/>
                  </a:moveTo>
                  <a:lnTo>
                    <a:pt x="141493" y="69552"/>
                  </a:lnTo>
                  <a:cubicBezTo>
                    <a:pt x="151289" y="91801"/>
                    <a:pt x="149186" y="117493"/>
                    <a:pt x="135903" y="137853"/>
                  </a:cubicBezTo>
                  <a:cubicBezTo>
                    <a:pt x="122620" y="158214"/>
                    <a:pt x="99954" y="170490"/>
                    <a:pt x="75644" y="170490"/>
                  </a:cubicBezTo>
                  <a:lnTo>
                    <a:pt x="75644" y="170490"/>
                  </a:lnTo>
                  <a:cubicBezTo>
                    <a:pt x="51334" y="170490"/>
                    <a:pt x="28668" y="158214"/>
                    <a:pt x="15385" y="137853"/>
                  </a:cubicBezTo>
                  <a:cubicBezTo>
                    <a:pt x="2102" y="117493"/>
                    <a:pt x="0" y="91801"/>
                    <a:pt x="9795" y="69552"/>
                  </a:cubicBezTo>
                  <a:lnTo>
                    <a:pt x="26220" y="32242"/>
                  </a:lnTo>
                  <a:cubicBezTo>
                    <a:pt x="34847" y="12648"/>
                    <a:pt x="54235" y="0"/>
                    <a:pt x="75644" y="0"/>
                  </a:cubicBezTo>
                  <a:cubicBezTo>
                    <a:pt x="97054" y="0"/>
                    <a:pt x="116441" y="12648"/>
                    <a:pt x="125068" y="32242"/>
                  </a:cubicBezTo>
                  <a:close/>
                </a:path>
              </a:pathLst>
            </a:custGeom>
            <a:solidFill>
              <a:srgbClr val="E2E481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66173571-DB83-8E8B-943A-2CBB1ED3B0F8}"/>
                </a:ext>
              </a:extLst>
            </p:cNvPr>
            <p:cNvSpPr txBox="1"/>
            <p:nvPr/>
          </p:nvSpPr>
          <p:spPr>
            <a:xfrm>
              <a:off x="34465" y="68684"/>
              <a:ext cx="151645" cy="16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16">
            <a:extLst>
              <a:ext uri="{FF2B5EF4-FFF2-40B4-BE49-F238E27FC236}">
                <a16:creationId xmlns:a16="http://schemas.microsoft.com/office/drawing/2014/main" id="{B6E0114A-0F4E-E856-1935-32E06E632C12}"/>
              </a:ext>
            </a:extLst>
          </p:cNvPr>
          <p:cNvGrpSpPr/>
          <p:nvPr/>
        </p:nvGrpSpPr>
        <p:grpSpPr>
          <a:xfrm rot="19629493">
            <a:off x="126637" y="2394721"/>
            <a:ext cx="1052406" cy="1871347"/>
            <a:chOff x="0" y="0"/>
            <a:chExt cx="660400" cy="468001"/>
          </a:xfrm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B96F42EF-D781-0468-7027-0287F389B6D6}"/>
                </a:ext>
              </a:extLst>
            </p:cNvPr>
            <p:cNvSpPr/>
            <p:nvPr/>
          </p:nvSpPr>
          <p:spPr>
            <a:xfrm>
              <a:off x="0" y="0"/>
              <a:ext cx="660400" cy="468001"/>
            </a:xfrm>
            <a:custGeom>
              <a:avLst/>
              <a:gdLst/>
              <a:ahLst/>
              <a:cxnLst/>
              <a:rect l="l" t="t" r="r" b="b"/>
              <a:pathLst>
                <a:path w="660400" h="46800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0843"/>
                  </a:cubicBezTo>
                  <a:lnTo>
                    <a:pt x="660400" y="394422"/>
                  </a:lnTo>
                  <a:cubicBezTo>
                    <a:pt x="660400" y="413936"/>
                    <a:pt x="652648" y="432652"/>
                    <a:pt x="638849" y="446450"/>
                  </a:cubicBezTo>
                  <a:cubicBezTo>
                    <a:pt x="625050" y="460249"/>
                    <a:pt x="606335" y="468001"/>
                    <a:pt x="586821" y="468001"/>
                  </a:cubicBezTo>
                  <a:lnTo>
                    <a:pt x="73524" y="468001"/>
                  </a:lnTo>
                  <a:cubicBezTo>
                    <a:pt x="32918" y="468001"/>
                    <a:pt x="0" y="435083"/>
                    <a:pt x="0" y="394477"/>
                  </a:cubicBezTo>
                  <a:lnTo>
                    <a:pt x="0" y="320952"/>
                  </a:lnTo>
                  <a:cubicBezTo>
                    <a:pt x="1782" y="185660"/>
                    <a:pt x="93019" y="64045"/>
                    <a:pt x="220252" y="19070"/>
                  </a:cubicBezTo>
                  <a:lnTo>
                    <a:pt x="220252" y="19070"/>
                  </a:lnTo>
                  <a:close/>
                </a:path>
              </a:pathLst>
            </a:custGeom>
            <a:solidFill>
              <a:srgbClr val="588F77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F9EBA0DB-F9DD-E27B-A6CA-BC1873F45402}"/>
                </a:ext>
              </a:extLst>
            </p:cNvPr>
            <p:cNvSpPr txBox="1"/>
            <p:nvPr/>
          </p:nvSpPr>
          <p:spPr>
            <a:xfrm>
              <a:off x="0" y="79375"/>
              <a:ext cx="660400" cy="388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36602E14-C6D7-9858-3D39-997D9B101C53}"/>
              </a:ext>
            </a:extLst>
          </p:cNvPr>
          <p:cNvGrpSpPr/>
          <p:nvPr/>
        </p:nvGrpSpPr>
        <p:grpSpPr>
          <a:xfrm>
            <a:off x="-67575" y="4456217"/>
            <a:ext cx="1851262" cy="2659924"/>
            <a:chOff x="0" y="0"/>
            <a:chExt cx="812800" cy="812800"/>
          </a:xfrm>
        </p:grpSpPr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AD665E79-930D-2E57-C299-5AADB3738293}"/>
                </a:ext>
              </a:extLst>
            </p:cNvPr>
            <p:cNvSpPr/>
            <p:nvPr/>
          </p:nvSpPr>
          <p:spPr>
            <a:xfrm>
              <a:off x="22756" y="22756"/>
              <a:ext cx="767289" cy="767289"/>
            </a:xfrm>
            <a:custGeom>
              <a:avLst/>
              <a:gdLst/>
              <a:ahLst/>
              <a:cxnLst/>
              <a:rect l="l" t="t" r="r" b="b"/>
              <a:pathLst>
                <a:path w="767289" h="767289">
                  <a:moveTo>
                    <a:pt x="434470" y="28070"/>
                  </a:moveTo>
                  <a:lnTo>
                    <a:pt x="739218" y="332818"/>
                  </a:lnTo>
                  <a:cubicBezTo>
                    <a:pt x="767288" y="360888"/>
                    <a:pt x="767288" y="406400"/>
                    <a:pt x="739218" y="434470"/>
                  </a:cubicBezTo>
                  <a:lnTo>
                    <a:pt x="434470" y="739218"/>
                  </a:lnTo>
                  <a:cubicBezTo>
                    <a:pt x="406400" y="767288"/>
                    <a:pt x="360888" y="767288"/>
                    <a:pt x="332818" y="739218"/>
                  </a:cubicBezTo>
                  <a:lnTo>
                    <a:pt x="28070" y="434470"/>
                  </a:lnTo>
                  <a:cubicBezTo>
                    <a:pt x="0" y="406400"/>
                    <a:pt x="0" y="360888"/>
                    <a:pt x="28070" y="332818"/>
                  </a:cubicBezTo>
                  <a:lnTo>
                    <a:pt x="332818" y="28070"/>
                  </a:lnTo>
                  <a:cubicBezTo>
                    <a:pt x="360888" y="0"/>
                    <a:pt x="406400" y="0"/>
                    <a:pt x="434470" y="28070"/>
                  </a:cubicBezTo>
                  <a:close/>
                </a:path>
              </a:pathLst>
            </a:custGeom>
            <a:solidFill>
              <a:srgbClr val="F67F44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0A825AC0-7312-EAB5-0079-FAB27A8CAF06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09081B-DC0B-C11F-64C5-6E9F5734F7D7}"/>
              </a:ext>
            </a:extLst>
          </p:cNvPr>
          <p:cNvSpPr txBox="1"/>
          <p:nvPr/>
        </p:nvSpPr>
        <p:spPr>
          <a:xfrm>
            <a:off x="2489200" y="127285"/>
            <a:ext cx="9258300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0" i="0" u="none" strike="noStrike" baseline="0" dirty="0">
                <a:latin typeface="AmuzehNewNormalPS"/>
                <a:cs typeface="B Koodak" panose="00000700000000000000" pitchFamily="2" charset="-78"/>
              </a:rPr>
              <a:t>2. </a:t>
            </a: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در جدولی مانند جدول سؤال 1، اعداد 1 تا 100 را</a:t>
            </a:r>
            <a:r>
              <a:rPr lang="fa-IR" sz="2800" b="0" i="0" u="none" strike="noStrike" baseline="0" dirty="0">
                <a:latin typeface="AmuzehNewNormalPS"/>
                <a:cs typeface="B Koodak" panose="00000700000000000000" pitchFamily="2" charset="-78"/>
              </a:rPr>
              <a:t> </a:t>
            </a: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بنویسید و مضرب های </a:t>
            </a:r>
            <a:r>
              <a:rPr lang="ar-SA" sz="2800" b="0" i="0" u="none" strike="noStrike" baseline="0" dirty="0">
                <a:solidFill>
                  <a:srgbClr val="FF0000"/>
                </a:solidFill>
                <a:latin typeface="AmuzehNewNormalPS"/>
                <a:cs typeface="B Koodak" panose="00000700000000000000" pitchFamily="2" charset="-78"/>
              </a:rPr>
              <a:t>3 و 5 </a:t>
            </a: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را با رنگ کردن مشخّص کنید.</a:t>
            </a:r>
            <a:endParaRPr lang="en-US" sz="2800" dirty="0">
              <a:cs typeface="B Koodak" panose="00000700000000000000" pitchFamily="2" charset="-78"/>
            </a:endParaRPr>
          </a:p>
        </p:txBody>
      </p:sp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id="{5DF3B899-9547-20B3-E7C8-EB061B7D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099896"/>
              </p:ext>
            </p:extLst>
          </p:nvPr>
        </p:nvGraphicFramePr>
        <p:xfrm>
          <a:off x="1783687" y="1493071"/>
          <a:ext cx="7323370" cy="48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337">
                  <a:extLst>
                    <a:ext uri="{9D8B030D-6E8A-4147-A177-3AD203B41FA5}">
                      <a16:colId xmlns:a16="http://schemas.microsoft.com/office/drawing/2014/main" val="1263403055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3523753075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4271967590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1739273630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2586929258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2455052813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3708093104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3538394622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2093202212"/>
                    </a:ext>
                  </a:extLst>
                </a:gridCol>
                <a:gridCol w="732337">
                  <a:extLst>
                    <a:ext uri="{9D8B030D-6E8A-4147-A177-3AD203B41FA5}">
                      <a16:colId xmlns:a16="http://schemas.microsoft.com/office/drawing/2014/main" val="921210438"/>
                    </a:ext>
                  </a:extLst>
                </a:gridCol>
              </a:tblGrid>
              <a:tr h="48031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51323"/>
                  </a:ext>
                </a:extLst>
              </a:tr>
              <a:tr h="48031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71229"/>
                  </a:ext>
                </a:extLst>
              </a:tr>
              <a:tr h="48031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59378"/>
                  </a:ext>
                </a:extLst>
              </a:tr>
              <a:tr h="48031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318442"/>
                  </a:ext>
                </a:extLst>
              </a:tr>
              <a:tr h="48031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451274"/>
                  </a:ext>
                </a:extLst>
              </a:tr>
              <a:tr h="48031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96162"/>
                  </a:ext>
                </a:extLst>
              </a:tr>
              <a:tr h="48031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40501"/>
                  </a:ext>
                </a:extLst>
              </a:tr>
              <a:tr h="48031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10706"/>
                  </a:ext>
                </a:extLst>
              </a:tr>
              <a:tr h="48031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18195"/>
                  </a:ext>
                </a:extLst>
              </a:tr>
              <a:tr h="48031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100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0666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463F504-543C-5C36-4B44-3CFBB3E5A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850792"/>
              </p:ext>
            </p:extLst>
          </p:nvPr>
        </p:nvGraphicFramePr>
        <p:xfrm>
          <a:off x="10045700" y="2389681"/>
          <a:ext cx="1701800" cy="3009900"/>
        </p:xfrm>
        <a:graphic>
          <a:graphicData uri="http://schemas.openxmlformats.org/drawingml/2006/table">
            <a:tbl>
              <a:tblPr/>
              <a:tblGrid>
                <a:gridCol w="1701800">
                  <a:extLst>
                    <a:ext uri="{9D8B030D-6E8A-4147-A177-3AD203B41FA5}">
                      <a16:colId xmlns:a16="http://schemas.microsoft.com/office/drawing/2014/main" val="4139090549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Koodak" panose="00000700000000000000" pitchFamily="2" charset="-78"/>
                        </a:rPr>
                        <a:t>مضرب 3</a:t>
                      </a:r>
                      <a:endParaRPr lang="en-US" sz="28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77105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Koodak" panose="00000700000000000000" pitchFamily="2" charset="-78"/>
                        </a:rPr>
                        <a:t>مضرب 5</a:t>
                      </a:r>
                      <a:endParaRPr lang="en-US" sz="28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5253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Koodak" panose="00000700000000000000" pitchFamily="2" charset="-78"/>
                        </a:rPr>
                        <a:t>مشترک بین</a:t>
                      </a:r>
                    </a:p>
                    <a:p>
                      <a:pPr algn="ctr"/>
                      <a:r>
                        <a:rPr lang="fa-IR" sz="2800" dirty="0">
                          <a:cs typeface="B Koodak" panose="00000700000000000000" pitchFamily="2" charset="-78"/>
                        </a:rPr>
                        <a:t>3 و 5</a:t>
                      </a:r>
                      <a:endParaRPr lang="en-US" sz="28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8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49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4E511C30-2CC2-738E-94FA-4014695F4DC5}"/>
              </a:ext>
            </a:extLst>
          </p:cNvPr>
          <p:cNvSpPr/>
          <p:nvPr/>
        </p:nvSpPr>
        <p:spPr>
          <a:xfrm rot="2554225">
            <a:off x="814710" y="-334323"/>
            <a:ext cx="887059" cy="3293451"/>
          </a:xfrm>
          <a:custGeom>
            <a:avLst/>
            <a:gdLst/>
            <a:ahLst/>
            <a:cxnLst/>
            <a:rect l="l" t="t" r="r" b="b"/>
            <a:pathLst>
              <a:path w="887059" h="6451337">
                <a:moveTo>
                  <a:pt x="0" y="0"/>
                </a:moveTo>
                <a:lnTo>
                  <a:pt x="887059" y="0"/>
                </a:lnTo>
                <a:lnTo>
                  <a:pt x="887059" y="6451336"/>
                </a:lnTo>
                <a:lnTo>
                  <a:pt x="0" y="64513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7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F9B32744-FF34-D419-7DAF-1C0095F64D27}"/>
              </a:ext>
            </a:extLst>
          </p:cNvPr>
          <p:cNvGrpSpPr/>
          <p:nvPr/>
        </p:nvGrpSpPr>
        <p:grpSpPr>
          <a:xfrm rot="-7256396">
            <a:off x="9384225" y="141910"/>
            <a:ext cx="2848022" cy="2195657"/>
            <a:chOff x="0" y="0"/>
            <a:chExt cx="220574" cy="25051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AE750F2-91C0-62D3-CB3D-5D90E99434C0}"/>
                </a:ext>
              </a:extLst>
            </p:cNvPr>
            <p:cNvSpPr/>
            <p:nvPr/>
          </p:nvSpPr>
          <p:spPr>
            <a:xfrm>
              <a:off x="34643" y="80021"/>
              <a:ext cx="151289" cy="170490"/>
            </a:xfrm>
            <a:custGeom>
              <a:avLst/>
              <a:gdLst/>
              <a:ahLst/>
              <a:cxnLst/>
              <a:rect l="l" t="t" r="r" b="b"/>
              <a:pathLst>
                <a:path w="151289" h="170490">
                  <a:moveTo>
                    <a:pt x="125068" y="32242"/>
                  </a:moveTo>
                  <a:lnTo>
                    <a:pt x="141493" y="69552"/>
                  </a:lnTo>
                  <a:cubicBezTo>
                    <a:pt x="151289" y="91801"/>
                    <a:pt x="149186" y="117493"/>
                    <a:pt x="135903" y="137853"/>
                  </a:cubicBezTo>
                  <a:cubicBezTo>
                    <a:pt x="122620" y="158214"/>
                    <a:pt x="99954" y="170490"/>
                    <a:pt x="75644" y="170490"/>
                  </a:cubicBezTo>
                  <a:lnTo>
                    <a:pt x="75644" y="170490"/>
                  </a:lnTo>
                  <a:cubicBezTo>
                    <a:pt x="51334" y="170490"/>
                    <a:pt x="28668" y="158214"/>
                    <a:pt x="15385" y="137853"/>
                  </a:cubicBezTo>
                  <a:cubicBezTo>
                    <a:pt x="2102" y="117493"/>
                    <a:pt x="0" y="91801"/>
                    <a:pt x="9795" y="69552"/>
                  </a:cubicBezTo>
                  <a:lnTo>
                    <a:pt x="26220" y="32242"/>
                  </a:lnTo>
                  <a:cubicBezTo>
                    <a:pt x="34847" y="12648"/>
                    <a:pt x="54235" y="0"/>
                    <a:pt x="75644" y="0"/>
                  </a:cubicBezTo>
                  <a:cubicBezTo>
                    <a:pt x="97054" y="0"/>
                    <a:pt x="116441" y="12648"/>
                    <a:pt x="125068" y="32242"/>
                  </a:cubicBezTo>
                  <a:close/>
                </a:path>
              </a:pathLst>
            </a:custGeom>
            <a:solidFill>
              <a:srgbClr val="E2E481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66173571-DB83-8E8B-943A-2CBB1ED3B0F8}"/>
                </a:ext>
              </a:extLst>
            </p:cNvPr>
            <p:cNvSpPr txBox="1"/>
            <p:nvPr/>
          </p:nvSpPr>
          <p:spPr>
            <a:xfrm>
              <a:off x="34465" y="68684"/>
              <a:ext cx="151645" cy="16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16">
            <a:extLst>
              <a:ext uri="{FF2B5EF4-FFF2-40B4-BE49-F238E27FC236}">
                <a16:creationId xmlns:a16="http://schemas.microsoft.com/office/drawing/2014/main" id="{B6E0114A-0F4E-E856-1935-32E06E632C12}"/>
              </a:ext>
            </a:extLst>
          </p:cNvPr>
          <p:cNvGrpSpPr/>
          <p:nvPr/>
        </p:nvGrpSpPr>
        <p:grpSpPr>
          <a:xfrm rot="19629493">
            <a:off x="126637" y="2394721"/>
            <a:ext cx="1052406" cy="1871347"/>
            <a:chOff x="0" y="0"/>
            <a:chExt cx="660400" cy="468001"/>
          </a:xfrm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B96F42EF-D781-0468-7027-0287F389B6D6}"/>
                </a:ext>
              </a:extLst>
            </p:cNvPr>
            <p:cNvSpPr/>
            <p:nvPr/>
          </p:nvSpPr>
          <p:spPr>
            <a:xfrm>
              <a:off x="0" y="0"/>
              <a:ext cx="660400" cy="468001"/>
            </a:xfrm>
            <a:custGeom>
              <a:avLst/>
              <a:gdLst/>
              <a:ahLst/>
              <a:cxnLst/>
              <a:rect l="l" t="t" r="r" b="b"/>
              <a:pathLst>
                <a:path w="660400" h="46800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0843"/>
                  </a:cubicBezTo>
                  <a:lnTo>
                    <a:pt x="660400" y="394422"/>
                  </a:lnTo>
                  <a:cubicBezTo>
                    <a:pt x="660400" y="413936"/>
                    <a:pt x="652648" y="432652"/>
                    <a:pt x="638849" y="446450"/>
                  </a:cubicBezTo>
                  <a:cubicBezTo>
                    <a:pt x="625050" y="460249"/>
                    <a:pt x="606335" y="468001"/>
                    <a:pt x="586821" y="468001"/>
                  </a:cubicBezTo>
                  <a:lnTo>
                    <a:pt x="73524" y="468001"/>
                  </a:lnTo>
                  <a:cubicBezTo>
                    <a:pt x="32918" y="468001"/>
                    <a:pt x="0" y="435083"/>
                    <a:pt x="0" y="394477"/>
                  </a:cubicBezTo>
                  <a:lnTo>
                    <a:pt x="0" y="320952"/>
                  </a:lnTo>
                  <a:cubicBezTo>
                    <a:pt x="1782" y="185660"/>
                    <a:pt x="93019" y="64045"/>
                    <a:pt x="220252" y="19070"/>
                  </a:cubicBezTo>
                  <a:lnTo>
                    <a:pt x="220252" y="19070"/>
                  </a:lnTo>
                  <a:close/>
                </a:path>
              </a:pathLst>
            </a:custGeom>
            <a:solidFill>
              <a:srgbClr val="588F77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F9EBA0DB-F9DD-E27B-A6CA-BC1873F45402}"/>
                </a:ext>
              </a:extLst>
            </p:cNvPr>
            <p:cNvSpPr txBox="1"/>
            <p:nvPr/>
          </p:nvSpPr>
          <p:spPr>
            <a:xfrm>
              <a:off x="0" y="79375"/>
              <a:ext cx="660400" cy="388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36602E14-C6D7-9858-3D39-997D9B101C53}"/>
              </a:ext>
            </a:extLst>
          </p:cNvPr>
          <p:cNvGrpSpPr/>
          <p:nvPr/>
        </p:nvGrpSpPr>
        <p:grpSpPr>
          <a:xfrm>
            <a:off x="-67575" y="4456217"/>
            <a:ext cx="1851262" cy="2659924"/>
            <a:chOff x="0" y="0"/>
            <a:chExt cx="812800" cy="812800"/>
          </a:xfrm>
        </p:grpSpPr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AD665E79-930D-2E57-C299-5AADB3738293}"/>
                </a:ext>
              </a:extLst>
            </p:cNvPr>
            <p:cNvSpPr/>
            <p:nvPr/>
          </p:nvSpPr>
          <p:spPr>
            <a:xfrm>
              <a:off x="22756" y="22756"/>
              <a:ext cx="767289" cy="767289"/>
            </a:xfrm>
            <a:custGeom>
              <a:avLst/>
              <a:gdLst/>
              <a:ahLst/>
              <a:cxnLst/>
              <a:rect l="l" t="t" r="r" b="b"/>
              <a:pathLst>
                <a:path w="767289" h="767289">
                  <a:moveTo>
                    <a:pt x="434470" y="28070"/>
                  </a:moveTo>
                  <a:lnTo>
                    <a:pt x="739218" y="332818"/>
                  </a:lnTo>
                  <a:cubicBezTo>
                    <a:pt x="767288" y="360888"/>
                    <a:pt x="767288" y="406400"/>
                    <a:pt x="739218" y="434470"/>
                  </a:cubicBezTo>
                  <a:lnTo>
                    <a:pt x="434470" y="739218"/>
                  </a:lnTo>
                  <a:cubicBezTo>
                    <a:pt x="406400" y="767288"/>
                    <a:pt x="360888" y="767288"/>
                    <a:pt x="332818" y="739218"/>
                  </a:cubicBezTo>
                  <a:lnTo>
                    <a:pt x="28070" y="434470"/>
                  </a:lnTo>
                  <a:cubicBezTo>
                    <a:pt x="0" y="406400"/>
                    <a:pt x="0" y="360888"/>
                    <a:pt x="28070" y="332818"/>
                  </a:cubicBezTo>
                  <a:lnTo>
                    <a:pt x="332818" y="28070"/>
                  </a:lnTo>
                  <a:cubicBezTo>
                    <a:pt x="360888" y="0"/>
                    <a:pt x="406400" y="0"/>
                    <a:pt x="434470" y="28070"/>
                  </a:cubicBezTo>
                  <a:close/>
                </a:path>
              </a:pathLst>
            </a:custGeom>
            <a:solidFill>
              <a:srgbClr val="F67F44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0A825AC0-7312-EAB5-0079-FAB27A8CAF06}"/>
                </a:ext>
              </a:extLst>
            </p:cNvPr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09081B-DC0B-C11F-64C5-6E9F5734F7D7}"/>
              </a:ext>
            </a:extLst>
          </p:cNvPr>
          <p:cNvSpPr txBox="1"/>
          <p:nvPr/>
        </p:nvSpPr>
        <p:spPr>
          <a:xfrm>
            <a:off x="2489200" y="127285"/>
            <a:ext cx="9258300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0" i="0" u="none" strike="noStrike" baseline="0" dirty="0">
                <a:latin typeface="AmuzehNewNormalPS"/>
                <a:cs typeface="B Koodak" panose="00000700000000000000" pitchFamily="2" charset="-78"/>
              </a:rPr>
              <a:t>2. </a:t>
            </a: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در جدولی مانند جدول سؤال 1، اعداد 1 تا 100 را</a:t>
            </a:r>
            <a:r>
              <a:rPr lang="fa-IR" sz="2800" b="0" i="0" u="none" strike="noStrike" baseline="0" dirty="0">
                <a:latin typeface="AmuzehNewNormalPS"/>
                <a:cs typeface="B Koodak" panose="00000700000000000000" pitchFamily="2" charset="-78"/>
              </a:rPr>
              <a:t> </a:t>
            </a: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بنویسید و مضرب های </a:t>
            </a:r>
            <a:r>
              <a:rPr lang="ar-SA" sz="2800" b="0" i="0" u="none" strike="noStrike" baseline="0" dirty="0">
                <a:solidFill>
                  <a:srgbClr val="FF0000"/>
                </a:solidFill>
                <a:latin typeface="AmuzehNewNormalPS"/>
                <a:cs typeface="B Koodak" panose="00000700000000000000" pitchFamily="2" charset="-78"/>
              </a:rPr>
              <a:t>3 و 5 </a:t>
            </a: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را با رنگ کردن مشخّص کنید.</a:t>
            </a:r>
            <a:endParaRPr lang="en-US" sz="2800" dirty="0">
              <a:cs typeface="B Koodak" panose="00000700000000000000" pitchFamily="2" charset="-78"/>
            </a:endParaRPr>
          </a:p>
        </p:txBody>
      </p:sp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id="{5DF3B899-9547-20B3-E7C8-EB061B7D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54127"/>
              </p:ext>
            </p:extLst>
          </p:nvPr>
        </p:nvGraphicFramePr>
        <p:xfrm>
          <a:off x="2079492" y="1458419"/>
          <a:ext cx="5629410" cy="366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941">
                  <a:extLst>
                    <a:ext uri="{9D8B030D-6E8A-4147-A177-3AD203B41FA5}">
                      <a16:colId xmlns:a16="http://schemas.microsoft.com/office/drawing/2014/main" val="1263403055"/>
                    </a:ext>
                  </a:extLst>
                </a:gridCol>
                <a:gridCol w="562941">
                  <a:extLst>
                    <a:ext uri="{9D8B030D-6E8A-4147-A177-3AD203B41FA5}">
                      <a16:colId xmlns:a16="http://schemas.microsoft.com/office/drawing/2014/main" val="3523753075"/>
                    </a:ext>
                  </a:extLst>
                </a:gridCol>
                <a:gridCol w="562941">
                  <a:extLst>
                    <a:ext uri="{9D8B030D-6E8A-4147-A177-3AD203B41FA5}">
                      <a16:colId xmlns:a16="http://schemas.microsoft.com/office/drawing/2014/main" val="4271967590"/>
                    </a:ext>
                  </a:extLst>
                </a:gridCol>
                <a:gridCol w="562941">
                  <a:extLst>
                    <a:ext uri="{9D8B030D-6E8A-4147-A177-3AD203B41FA5}">
                      <a16:colId xmlns:a16="http://schemas.microsoft.com/office/drawing/2014/main" val="1739273630"/>
                    </a:ext>
                  </a:extLst>
                </a:gridCol>
                <a:gridCol w="562941">
                  <a:extLst>
                    <a:ext uri="{9D8B030D-6E8A-4147-A177-3AD203B41FA5}">
                      <a16:colId xmlns:a16="http://schemas.microsoft.com/office/drawing/2014/main" val="2586929258"/>
                    </a:ext>
                  </a:extLst>
                </a:gridCol>
                <a:gridCol w="562941">
                  <a:extLst>
                    <a:ext uri="{9D8B030D-6E8A-4147-A177-3AD203B41FA5}">
                      <a16:colId xmlns:a16="http://schemas.microsoft.com/office/drawing/2014/main" val="2455052813"/>
                    </a:ext>
                  </a:extLst>
                </a:gridCol>
                <a:gridCol w="562941">
                  <a:extLst>
                    <a:ext uri="{9D8B030D-6E8A-4147-A177-3AD203B41FA5}">
                      <a16:colId xmlns:a16="http://schemas.microsoft.com/office/drawing/2014/main" val="3708093104"/>
                    </a:ext>
                  </a:extLst>
                </a:gridCol>
                <a:gridCol w="562941">
                  <a:extLst>
                    <a:ext uri="{9D8B030D-6E8A-4147-A177-3AD203B41FA5}">
                      <a16:colId xmlns:a16="http://schemas.microsoft.com/office/drawing/2014/main" val="3538394622"/>
                    </a:ext>
                  </a:extLst>
                </a:gridCol>
                <a:gridCol w="562941">
                  <a:extLst>
                    <a:ext uri="{9D8B030D-6E8A-4147-A177-3AD203B41FA5}">
                      <a16:colId xmlns:a16="http://schemas.microsoft.com/office/drawing/2014/main" val="2093202212"/>
                    </a:ext>
                  </a:extLst>
                </a:gridCol>
                <a:gridCol w="562941">
                  <a:extLst>
                    <a:ext uri="{9D8B030D-6E8A-4147-A177-3AD203B41FA5}">
                      <a16:colId xmlns:a16="http://schemas.microsoft.com/office/drawing/2014/main" val="921210438"/>
                    </a:ext>
                  </a:extLst>
                </a:gridCol>
              </a:tblGrid>
              <a:tr h="36631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51323"/>
                  </a:ext>
                </a:extLst>
              </a:tr>
              <a:tr h="36631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71229"/>
                  </a:ext>
                </a:extLst>
              </a:tr>
              <a:tr h="36631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29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59378"/>
                  </a:ext>
                </a:extLst>
              </a:tr>
              <a:tr h="36631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39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318442"/>
                  </a:ext>
                </a:extLst>
              </a:tr>
              <a:tr h="36631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49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451274"/>
                  </a:ext>
                </a:extLst>
              </a:tr>
              <a:tr h="36631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59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96162"/>
                  </a:ext>
                </a:extLst>
              </a:tr>
              <a:tr h="36631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69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40501"/>
                  </a:ext>
                </a:extLst>
              </a:tr>
              <a:tr h="36631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79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10706"/>
                  </a:ext>
                </a:extLst>
              </a:tr>
              <a:tr h="36631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89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18195"/>
                  </a:ext>
                </a:extLst>
              </a:tr>
              <a:tr h="36631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91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92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93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94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95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96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97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98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99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ysClr val="windowText" lastClr="000000"/>
                          </a:solidFill>
                          <a:cs typeface="B Koodak" panose="00000700000000000000" pitchFamily="2" charset="-78"/>
                        </a:rPr>
                        <a:t>100</a:t>
                      </a:r>
                      <a:endParaRPr lang="en-US" dirty="0">
                        <a:solidFill>
                          <a:sysClr val="windowText" lastClr="00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0666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463F504-543C-5C36-4B44-3CFBB3E5A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09145"/>
              </p:ext>
            </p:extLst>
          </p:nvPr>
        </p:nvGraphicFramePr>
        <p:xfrm>
          <a:off x="9508422" y="2389681"/>
          <a:ext cx="2239078" cy="1875762"/>
        </p:xfrm>
        <a:graphic>
          <a:graphicData uri="http://schemas.openxmlformats.org/drawingml/2006/table">
            <a:tbl>
              <a:tblPr/>
              <a:tblGrid>
                <a:gridCol w="2239078">
                  <a:extLst>
                    <a:ext uri="{9D8B030D-6E8A-4147-A177-3AD203B41FA5}">
                      <a16:colId xmlns:a16="http://schemas.microsoft.com/office/drawing/2014/main" val="4139090549"/>
                    </a:ext>
                  </a:extLst>
                </a:gridCol>
              </a:tblGrid>
              <a:tr h="58736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Koodak" panose="00000700000000000000" pitchFamily="2" charset="-78"/>
                        </a:rPr>
                        <a:t>مضرب 3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77105"/>
                  </a:ext>
                </a:extLst>
              </a:tr>
              <a:tr h="58736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Koodak" panose="00000700000000000000" pitchFamily="2" charset="-78"/>
                        </a:rPr>
                        <a:t>مضرب 5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5253"/>
                  </a:ext>
                </a:extLst>
              </a:tr>
              <a:tr h="613897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Koodak" panose="00000700000000000000" pitchFamily="2" charset="-78"/>
                        </a:rPr>
                        <a:t>مشترک بین</a:t>
                      </a:r>
                    </a:p>
                    <a:p>
                      <a:pPr algn="ctr"/>
                      <a:r>
                        <a:rPr lang="fa-IR" sz="2000" dirty="0">
                          <a:cs typeface="B Koodak" panose="00000700000000000000" pitchFamily="2" charset="-78"/>
                        </a:rPr>
                        <a:t>3 و 5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858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BB239B8-359A-2447-0576-266E65674F1C}"/>
              </a:ext>
            </a:extLst>
          </p:cNvPr>
          <p:cNvSpPr txBox="1"/>
          <p:nvPr/>
        </p:nvSpPr>
        <p:spPr>
          <a:xfrm>
            <a:off x="2308377" y="5386070"/>
            <a:ext cx="96199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000" b="0" i="0" u="none" strike="noStrike" baseline="0" dirty="0">
                <a:latin typeface="AmuzehNewNormalPS"/>
                <a:cs typeface="B Koodak" panose="00000700000000000000" pitchFamily="2" charset="-78"/>
              </a:rPr>
              <a:t>* </a:t>
            </a:r>
            <a:r>
              <a:rPr lang="ar-SA" sz="2000" b="0" i="0" u="none" strike="noStrike" baseline="0" dirty="0">
                <a:latin typeface="AmuzehNewNormalPS"/>
                <a:cs typeface="B Koodak" panose="00000700000000000000" pitchFamily="2" charset="-78"/>
              </a:rPr>
              <a:t>سؤالی را در مورد این جدول طرح کنید و از دوستانتان</a:t>
            </a:r>
            <a:r>
              <a:rPr lang="fa-IR" sz="2000" b="0" i="0" u="none" strike="noStrike" baseline="0" dirty="0">
                <a:latin typeface="AmuzehNewNormalPS"/>
                <a:cs typeface="B Koodak" panose="00000700000000000000" pitchFamily="2" charset="-78"/>
              </a:rPr>
              <a:t> </a:t>
            </a:r>
            <a:r>
              <a:rPr lang="ar-SA" sz="2000" b="0" i="0" u="none" strike="noStrike" baseline="0" dirty="0">
                <a:latin typeface="AmuzehNewNormalPS"/>
                <a:cs typeface="B Koodak" panose="00000700000000000000" pitchFamily="2" charset="-78"/>
              </a:rPr>
              <a:t>بخواهید به آن پاسخ دهند.</a:t>
            </a:r>
            <a:endParaRPr lang="en-US" sz="2000" dirty="0">
              <a:cs typeface="B Koodak" panose="000007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47D195-4A50-0B15-AE6B-A41C67231E77}"/>
              </a:ext>
            </a:extLst>
          </p:cNvPr>
          <p:cNvSpPr txBox="1"/>
          <p:nvPr/>
        </p:nvSpPr>
        <p:spPr>
          <a:xfrm>
            <a:off x="2079492" y="5826230"/>
            <a:ext cx="9749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ایا میتوان نتیجه گرفت عددی که همزمان مضرب 3 و 5 است مضرب 15 هم هست؟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7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>
            <a:extLst>
              <a:ext uri="{FF2B5EF4-FFF2-40B4-BE49-F238E27FC236}">
                <a16:creationId xmlns:a16="http://schemas.microsoft.com/office/drawing/2014/main" id="{F8DDF6D7-3189-FE5E-946C-AD3BF90A5DFF}"/>
              </a:ext>
            </a:extLst>
          </p:cNvPr>
          <p:cNvGrpSpPr/>
          <p:nvPr/>
        </p:nvGrpSpPr>
        <p:grpSpPr>
          <a:xfrm rot="19958642">
            <a:off x="1361308" y="-2450264"/>
            <a:ext cx="11749555" cy="12132099"/>
            <a:chOff x="-33570" y="-457660"/>
            <a:chExt cx="6350000" cy="3183128"/>
          </a:xfrm>
          <a:gradFill flip="none" rotWithShape="1">
            <a:gsLst>
              <a:gs pos="68000">
                <a:schemeClr val="accent1">
                  <a:tint val="66000"/>
                  <a:satMod val="160000"/>
                  <a:alpha val="77000"/>
                  <a:lumMod val="96000"/>
                  <a:lumOff val="4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1DBA40D7-38EF-21CC-AB09-97FA6196A063}"/>
                </a:ext>
              </a:extLst>
            </p:cNvPr>
            <p:cNvSpPr/>
            <p:nvPr/>
          </p:nvSpPr>
          <p:spPr>
            <a:xfrm>
              <a:off x="-33570" y="-457660"/>
              <a:ext cx="6350000" cy="3183128"/>
            </a:xfrm>
            <a:custGeom>
              <a:avLst/>
              <a:gdLst/>
              <a:ahLst/>
              <a:cxnLst/>
              <a:rect l="l" t="t" r="r" b="b"/>
              <a:pathLst>
                <a:path w="6350000" h="3183128">
                  <a:moveTo>
                    <a:pt x="6064631" y="1890522"/>
                  </a:moveTo>
                  <a:cubicBezTo>
                    <a:pt x="6221603" y="1856359"/>
                    <a:pt x="6350000" y="1712341"/>
                    <a:pt x="6350000" y="1570355"/>
                  </a:cubicBezTo>
                  <a:cubicBezTo>
                    <a:pt x="6350000" y="1428369"/>
                    <a:pt x="6221349" y="1285240"/>
                    <a:pt x="6064250" y="1252093"/>
                  </a:cubicBezTo>
                  <a:lnTo>
                    <a:pt x="285750" y="33147"/>
                  </a:lnTo>
                  <a:cubicBezTo>
                    <a:pt x="128651" y="0"/>
                    <a:pt x="0" y="104394"/>
                    <a:pt x="0" y="265049"/>
                  </a:cubicBezTo>
                  <a:lnTo>
                    <a:pt x="0" y="2918968"/>
                  </a:lnTo>
                  <a:cubicBezTo>
                    <a:pt x="0" y="3079623"/>
                    <a:pt x="128397" y="3183128"/>
                    <a:pt x="285369" y="3148965"/>
                  </a:cubicBezTo>
                  <a:lnTo>
                    <a:pt x="6064631" y="1890522"/>
                  </a:lnTo>
                  <a:close/>
                </a:path>
              </a:pathLst>
            </a:custGeom>
            <a:grpFill/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A8C726-9374-29D6-4E12-8050126B9E4A}"/>
              </a:ext>
            </a:extLst>
          </p:cNvPr>
          <p:cNvSpPr txBox="1"/>
          <p:nvPr/>
        </p:nvSpPr>
        <p:spPr>
          <a:xfrm>
            <a:off x="3022600" y="767834"/>
            <a:ext cx="8928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0" i="0" u="none" strike="noStrike" baseline="0" dirty="0">
                <a:solidFill>
                  <a:srgbClr val="000000"/>
                </a:solidFill>
                <a:latin typeface="AmuzehNewNormalPS"/>
                <a:cs typeface="B Koodak" panose="00000700000000000000" pitchFamily="2" charset="-78"/>
              </a:rPr>
              <a:t>3 با توجّه به </a:t>
            </a:r>
            <a:r>
              <a:rPr lang="ar-SA" sz="2800" b="0" i="0" u="none" strike="noStrike" baseline="0" dirty="0">
                <a:solidFill>
                  <a:srgbClr val="FF00FF"/>
                </a:solidFill>
                <a:latin typeface="AmuzehNewNormalPS"/>
                <a:cs typeface="B Koodak" panose="00000700000000000000" pitchFamily="2" charset="-78"/>
              </a:rPr>
              <a:t>الگوی </a:t>
            </a:r>
            <a:r>
              <a:rPr lang="ar-SA" sz="2800" b="0" i="0" u="none" strike="noStrike" baseline="0" dirty="0">
                <a:solidFill>
                  <a:srgbClr val="000000"/>
                </a:solidFill>
                <a:latin typeface="AmuzehNewNormalPS"/>
                <a:cs typeface="B Koodak" panose="00000700000000000000" pitchFamily="2" charset="-78"/>
              </a:rPr>
              <a:t>زیر، شکل چهارم الگو را رسم و جدول را کامل کنید.</a:t>
            </a:r>
            <a:endParaRPr lang="en-US" sz="2800" dirty="0">
              <a:cs typeface="B Koodak" panose="00000700000000000000" pitchFamily="2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2D7936-A5F6-2D39-492F-D1E70DF53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212960"/>
              </p:ext>
            </p:extLst>
          </p:nvPr>
        </p:nvGraphicFramePr>
        <p:xfrm>
          <a:off x="1146231" y="3839276"/>
          <a:ext cx="9271398" cy="2733041"/>
        </p:xfrm>
        <a:graphic>
          <a:graphicData uri="http://schemas.openxmlformats.org/drawingml/2006/table">
            <a:tbl>
              <a:tblPr/>
              <a:tblGrid>
                <a:gridCol w="2378193">
                  <a:extLst>
                    <a:ext uri="{9D8B030D-6E8A-4147-A177-3AD203B41FA5}">
                      <a16:colId xmlns:a16="http://schemas.microsoft.com/office/drawing/2014/main" val="1933760283"/>
                    </a:ext>
                  </a:extLst>
                </a:gridCol>
                <a:gridCol w="1784961">
                  <a:extLst>
                    <a:ext uri="{9D8B030D-6E8A-4147-A177-3AD203B41FA5}">
                      <a16:colId xmlns:a16="http://schemas.microsoft.com/office/drawing/2014/main" val="382601872"/>
                    </a:ext>
                  </a:extLst>
                </a:gridCol>
                <a:gridCol w="1657472">
                  <a:extLst>
                    <a:ext uri="{9D8B030D-6E8A-4147-A177-3AD203B41FA5}">
                      <a16:colId xmlns:a16="http://schemas.microsoft.com/office/drawing/2014/main" val="832802968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val="3746180822"/>
                    </a:ext>
                  </a:extLst>
                </a:gridCol>
                <a:gridCol w="1915886">
                  <a:extLst>
                    <a:ext uri="{9D8B030D-6E8A-4147-A177-3AD203B41FA5}">
                      <a16:colId xmlns:a16="http://schemas.microsoft.com/office/drawing/2014/main" val="1506275014"/>
                    </a:ext>
                  </a:extLst>
                </a:gridCol>
              </a:tblGrid>
              <a:tr h="6672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شماره ی مرحله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1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2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3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4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112894"/>
                  </a:ext>
                </a:extLst>
              </a:tr>
              <a:tr h="795894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تعداد در هر مرحله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654354"/>
                  </a:ext>
                </a:extLst>
              </a:tr>
              <a:tr h="1269907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رابطه بین </a:t>
                      </a:r>
                    </a:p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شماره مرحله و تعداد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77586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AE24330-4CC2-C2E6-7DDC-7286A1306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5"/>
          <a:stretch/>
        </p:blipFill>
        <p:spPr>
          <a:xfrm>
            <a:off x="1059355" y="1457683"/>
            <a:ext cx="10073285" cy="1887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BCFA5B-6EFE-A83F-E83F-F2CAA86753EA}"/>
              </a:ext>
            </a:extLst>
          </p:cNvPr>
          <p:cNvSpPr txBox="1"/>
          <p:nvPr/>
        </p:nvSpPr>
        <p:spPr>
          <a:xfrm>
            <a:off x="4198312" y="4487426"/>
            <a:ext cx="50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5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567E7-F91F-BF9C-112C-A4641E09A80D}"/>
              </a:ext>
            </a:extLst>
          </p:cNvPr>
          <p:cNvSpPr txBox="1"/>
          <p:nvPr/>
        </p:nvSpPr>
        <p:spPr>
          <a:xfrm>
            <a:off x="5787809" y="4559466"/>
            <a:ext cx="6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8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8F298-5780-44BC-2486-FBC4294CB041}"/>
              </a:ext>
            </a:extLst>
          </p:cNvPr>
          <p:cNvSpPr txBox="1"/>
          <p:nvPr/>
        </p:nvSpPr>
        <p:spPr>
          <a:xfrm>
            <a:off x="7192217" y="4522296"/>
            <a:ext cx="73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11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75C9A-A43E-C4FB-9002-98F909BB8606}"/>
              </a:ext>
            </a:extLst>
          </p:cNvPr>
          <p:cNvSpPr txBox="1"/>
          <p:nvPr/>
        </p:nvSpPr>
        <p:spPr>
          <a:xfrm>
            <a:off x="8937172" y="4595005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؟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9781EB-D220-0C04-100E-5DDB98D9904F}"/>
              </a:ext>
            </a:extLst>
          </p:cNvPr>
          <p:cNvSpPr/>
          <p:nvPr/>
        </p:nvSpPr>
        <p:spPr>
          <a:xfrm>
            <a:off x="8604131" y="4573126"/>
            <a:ext cx="997070" cy="639447"/>
          </a:xfrm>
          <a:prstGeom prst="roundRect">
            <a:avLst/>
          </a:prstGeom>
          <a:solidFill>
            <a:srgbClr val="D7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14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48947-FFB6-015E-0B99-6DDF997DFB44}"/>
              </a:ext>
            </a:extLst>
          </p:cNvPr>
          <p:cNvSpPr txBox="1"/>
          <p:nvPr/>
        </p:nvSpPr>
        <p:spPr>
          <a:xfrm>
            <a:off x="3677749" y="560505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2 + ( 3 × </a:t>
            </a:r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1</a:t>
            </a:r>
            <a:r>
              <a:rPr lang="fa-IR" sz="2400" dirty="0">
                <a:cs typeface="B Koodak" panose="00000700000000000000" pitchFamily="2" charset="-78"/>
              </a:rPr>
              <a:t> )</a:t>
            </a:r>
            <a:endParaRPr lang="en-US" sz="2400" dirty="0">
              <a:cs typeface="B Koodak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DD870-01EE-CF2D-ED9E-16BF778F2651}"/>
              </a:ext>
            </a:extLst>
          </p:cNvPr>
          <p:cNvSpPr txBox="1"/>
          <p:nvPr/>
        </p:nvSpPr>
        <p:spPr>
          <a:xfrm>
            <a:off x="5400802" y="56285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2 + ( 3 × </a:t>
            </a:r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2</a:t>
            </a:r>
            <a:r>
              <a:rPr lang="fa-IR" sz="2400" dirty="0">
                <a:cs typeface="B Koodak" panose="00000700000000000000" pitchFamily="2" charset="-78"/>
              </a:rPr>
              <a:t> )</a:t>
            </a:r>
            <a:endParaRPr lang="en-US" sz="2400" dirty="0">
              <a:cs typeface="B Koodak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47AF8-0645-67A6-4372-209A603578DA}"/>
              </a:ext>
            </a:extLst>
          </p:cNvPr>
          <p:cNvSpPr txBox="1"/>
          <p:nvPr/>
        </p:nvSpPr>
        <p:spPr>
          <a:xfrm>
            <a:off x="6983895" y="564426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2 + ( 3 × </a:t>
            </a:r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3</a:t>
            </a:r>
            <a:r>
              <a:rPr lang="fa-IR" sz="2400" dirty="0">
                <a:cs typeface="B Koodak" panose="00000700000000000000" pitchFamily="2" charset="-78"/>
              </a:rPr>
              <a:t> )</a:t>
            </a:r>
            <a:endParaRPr lang="en-US" sz="2400" dirty="0">
              <a:cs typeface="B Koodak" panose="000007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017470-5CF8-7AA6-CE17-3E11AD70506D}"/>
              </a:ext>
            </a:extLst>
          </p:cNvPr>
          <p:cNvSpPr txBox="1"/>
          <p:nvPr/>
        </p:nvSpPr>
        <p:spPr>
          <a:xfrm>
            <a:off x="8475099" y="567896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2 + ( 3 × </a:t>
            </a:r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4</a:t>
            </a:r>
            <a:r>
              <a:rPr lang="fa-IR" sz="2400" dirty="0">
                <a:cs typeface="B Koodak" panose="00000700000000000000" pitchFamily="2" charset="-78"/>
              </a:rPr>
              <a:t> )</a:t>
            </a:r>
            <a:endParaRPr lang="en-US" sz="2400" dirty="0">
              <a:cs typeface="B Koodak" panose="000007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055F52-E7B0-AE97-1C3F-A7234E40E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333" y="1557230"/>
            <a:ext cx="2162477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0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>
            <a:extLst>
              <a:ext uri="{FF2B5EF4-FFF2-40B4-BE49-F238E27FC236}">
                <a16:creationId xmlns:a16="http://schemas.microsoft.com/office/drawing/2014/main" id="{F8DDF6D7-3189-FE5E-946C-AD3BF90A5DFF}"/>
              </a:ext>
            </a:extLst>
          </p:cNvPr>
          <p:cNvGrpSpPr/>
          <p:nvPr/>
        </p:nvGrpSpPr>
        <p:grpSpPr>
          <a:xfrm rot="19958642">
            <a:off x="1221608" y="-2479103"/>
            <a:ext cx="11749555" cy="12132099"/>
            <a:chOff x="-33570" y="-457660"/>
            <a:chExt cx="6350000" cy="3183128"/>
          </a:xfrm>
          <a:gradFill flip="none" rotWithShape="1">
            <a:gsLst>
              <a:gs pos="68000">
                <a:schemeClr val="accent1">
                  <a:tint val="66000"/>
                  <a:satMod val="160000"/>
                  <a:alpha val="77000"/>
                  <a:lumMod val="96000"/>
                  <a:lumOff val="4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1DBA40D7-38EF-21CC-AB09-97FA6196A063}"/>
                </a:ext>
              </a:extLst>
            </p:cNvPr>
            <p:cNvSpPr/>
            <p:nvPr/>
          </p:nvSpPr>
          <p:spPr>
            <a:xfrm>
              <a:off x="-33570" y="-457660"/>
              <a:ext cx="6350000" cy="3183128"/>
            </a:xfrm>
            <a:custGeom>
              <a:avLst/>
              <a:gdLst/>
              <a:ahLst/>
              <a:cxnLst/>
              <a:rect l="l" t="t" r="r" b="b"/>
              <a:pathLst>
                <a:path w="6350000" h="3183128">
                  <a:moveTo>
                    <a:pt x="6064631" y="1890522"/>
                  </a:moveTo>
                  <a:cubicBezTo>
                    <a:pt x="6221603" y="1856359"/>
                    <a:pt x="6350000" y="1712341"/>
                    <a:pt x="6350000" y="1570355"/>
                  </a:cubicBezTo>
                  <a:cubicBezTo>
                    <a:pt x="6350000" y="1428369"/>
                    <a:pt x="6221349" y="1285240"/>
                    <a:pt x="6064250" y="1252093"/>
                  </a:cubicBezTo>
                  <a:lnTo>
                    <a:pt x="285750" y="33147"/>
                  </a:lnTo>
                  <a:cubicBezTo>
                    <a:pt x="128651" y="0"/>
                    <a:pt x="0" y="104394"/>
                    <a:pt x="0" y="265049"/>
                  </a:cubicBezTo>
                  <a:lnTo>
                    <a:pt x="0" y="2918968"/>
                  </a:lnTo>
                  <a:cubicBezTo>
                    <a:pt x="0" y="3079623"/>
                    <a:pt x="128397" y="3183128"/>
                    <a:pt x="285369" y="3148965"/>
                  </a:cubicBezTo>
                  <a:lnTo>
                    <a:pt x="6064631" y="1890522"/>
                  </a:lnTo>
                  <a:close/>
                </a:path>
              </a:pathLst>
            </a:custGeom>
            <a:grpFill/>
          </p:spPr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AE24330-4CC2-C2E6-7DDC-7286A1306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5"/>
          <a:stretch/>
        </p:blipFill>
        <p:spPr>
          <a:xfrm>
            <a:off x="1384430" y="512560"/>
            <a:ext cx="10073285" cy="1887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C2DCE7-1450-7171-9AA0-03299D66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30" y="2416944"/>
            <a:ext cx="10667722" cy="8525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688C1B-9036-0AEC-4E4E-D74B54D2C111}"/>
              </a:ext>
            </a:extLst>
          </p:cNvPr>
          <p:cNvSpPr txBox="1"/>
          <p:nvPr/>
        </p:nvSpPr>
        <p:spPr>
          <a:xfrm>
            <a:off x="1232030" y="3586946"/>
            <a:ext cx="62227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a-IR" sz="3600" b="1" i="0" dirty="0">
                <a:solidFill>
                  <a:srgbClr val="FF0000"/>
                </a:solidFill>
                <a:effectLst/>
                <a:latin typeface="Vazir"/>
                <a:cs typeface="B Koodak" panose="00000700000000000000" pitchFamily="2" charset="-78"/>
              </a:rPr>
              <a:t>2</a:t>
            </a:r>
            <a:r>
              <a:rPr lang="ar-SA" sz="3600" b="1" i="0" dirty="0">
                <a:solidFill>
                  <a:srgbClr val="FF0000"/>
                </a:solidFill>
                <a:effectLst/>
                <a:latin typeface="Vazir"/>
                <a:cs typeface="B Koodak" panose="00000700000000000000" pitchFamily="2" charset="-78"/>
              </a:rPr>
              <a:t> + (۳ × شماره شکل)=تعداد </a:t>
            </a:r>
            <a:r>
              <a:rPr lang="fa-IR" sz="3600" b="1" i="0" dirty="0">
                <a:solidFill>
                  <a:srgbClr val="FF0000"/>
                </a:solidFill>
                <a:effectLst/>
                <a:latin typeface="Vazir"/>
                <a:cs typeface="B Koodak" panose="00000700000000000000" pitchFamily="2" charset="-78"/>
              </a:rPr>
              <a:t>مربع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D182A9-5ADB-9B3C-E695-97477586C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430" y="4345327"/>
            <a:ext cx="10578822" cy="107470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9AE81A-4B6E-7F7E-719F-92F1D600731B}"/>
              </a:ext>
            </a:extLst>
          </p:cNvPr>
          <p:cNvSpPr/>
          <p:nvPr/>
        </p:nvSpPr>
        <p:spPr>
          <a:xfrm>
            <a:off x="6527810" y="5634524"/>
            <a:ext cx="8128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A1B246-23AE-2BA7-5953-65A17458175B}"/>
              </a:ext>
            </a:extLst>
          </p:cNvPr>
          <p:cNvSpPr txBox="1"/>
          <p:nvPr/>
        </p:nvSpPr>
        <p:spPr>
          <a:xfrm>
            <a:off x="2832100" y="5545118"/>
            <a:ext cx="3695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  <a:cs typeface="B Koodak" panose="00000700000000000000" pitchFamily="2" charset="-78"/>
              </a:rPr>
              <a:t>= 2+ (3 ×     )</a:t>
            </a:r>
            <a:endParaRPr lang="en-US" sz="54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813FE1-ED1D-7FB4-B600-7B7C80388344}"/>
              </a:ext>
            </a:extLst>
          </p:cNvPr>
          <p:cNvSpPr/>
          <p:nvPr/>
        </p:nvSpPr>
        <p:spPr>
          <a:xfrm>
            <a:off x="3314700" y="5616638"/>
            <a:ext cx="558800" cy="7288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23E66-ECC9-CBEA-228C-F1B76E4F2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093" y="474563"/>
            <a:ext cx="2162477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7">
            <a:extLst>
              <a:ext uri="{FF2B5EF4-FFF2-40B4-BE49-F238E27FC236}">
                <a16:creationId xmlns:a16="http://schemas.microsoft.com/office/drawing/2014/main" id="{24EBA16D-0731-3780-3336-00571AD34BEE}"/>
              </a:ext>
            </a:extLst>
          </p:cNvPr>
          <p:cNvSpPr/>
          <p:nvPr/>
        </p:nvSpPr>
        <p:spPr>
          <a:xfrm rot="3364667">
            <a:off x="10549849" y="103427"/>
            <a:ext cx="1683636" cy="1774551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E88AC-AD02-1EA6-E0E4-FBB9B6C69F75}"/>
              </a:ext>
            </a:extLst>
          </p:cNvPr>
          <p:cNvSpPr txBox="1"/>
          <p:nvPr/>
        </p:nvSpPr>
        <p:spPr>
          <a:xfrm>
            <a:off x="2667000" y="628134"/>
            <a:ext cx="9258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4</a:t>
            </a:r>
            <a:r>
              <a:rPr lang="fa-IR" sz="2800" b="0" i="0" u="none" strike="noStrike" baseline="0" dirty="0">
                <a:latin typeface="AmuzehNewNormalPS"/>
                <a:cs typeface="B Koodak" panose="00000700000000000000" pitchFamily="2" charset="-78"/>
              </a:rPr>
              <a:t> . </a:t>
            </a:r>
            <a:r>
              <a:rPr lang="ar-SA" sz="2800" b="0" i="0" u="none" strike="noStrike" baseline="0" dirty="0">
                <a:latin typeface="AmuzehNewNormalPS"/>
                <a:cs typeface="B Koodak" panose="00000700000000000000" pitchFamily="2" charset="-78"/>
              </a:rPr>
              <a:t> با توجّه به الگوی زیر، شکل چهارم الگو با چند مکعّب ساخته می شود؟</a:t>
            </a:r>
            <a:endParaRPr lang="en-US" sz="2800" dirty="0">
              <a:cs typeface="B Koodak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CB314-96FC-0996-2AC1-26911EEED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57"/>
          <a:stretch/>
        </p:blipFill>
        <p:spPr>
          <a:xfrm>
            <a:off x="711200" y="1252954"/>
            <a:ext cx="9931400" cy="2000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83B848-5496-9D9B-CD73-E042BEFE5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95228"/>
              </p:ext>
            </p:extLst>
          </p:nvPr>
        </p:nvGraphicFramePr>
        <p:xfrm>
          <a:off x="896256" y="3735322"/>
          <a:ext cx="9563099" cy="2719907"/>
        </p:xfrm>
        <a:graphic>
          <a:graphicData uri="http://schemas.openxmlformats.org/drawingml/2006/table">
            <a:tbl>
              <a:tblPr/>
              <a:tblGrid>
                <a:gridCol w="2784016">
                  <a:extLst>
                    <a:ext uri="{9D8B030D-6E8A-4147-A177-3AD203B41FA5}">
                      <a16:colId xmlns:a16="http://schemas.microsoft.com/office/drawing/2014/main" val="1933760283"/>
                    </a:ext>
                  </a:extLst>
                </a:gridCol>
                <a:gridCol w="1698251">
                  <a:extLst>
                    <a:ext uri="{9D8B030D-6E8A-4147-A177-3AD203B41FA5}">
                      <a16:colId xmlns:a16="http://schemas.microsoft.com/office/drawing/2014/main" val="382601872"/>
                    </a:ext>
                  </a:extLst>
                </a:gridCol>
                <a:gridCol w="1572971">
                  <a:extLst>
                    <a:ext uri="{9D8B030D-6E8A-4147-A177-3AD203B41FA5}">
                      <a16:colId xmlns:a16="http://schemas.microsoft.com/office/drawing/2014/main" val="832802968"/>
                    </a:ext>
                  </a:extLst>
                </a:gridCol>
                <a:gridCol w="1585376">
                  <a:extLst>
                    <a:ext uri="{9D8B030D-6E8A-4147-A177-3AD203B41FA5}">
                      <a16:colId xmlns:a16="http://schemas.microsoft.com/office/drawing/2014/main" val="3746180822"/>
                    </a:ext>
                  </a:extLst>
                </a:gridCol>
                <a:gridCol w="1922485">
                  <a:extLst>
                    <a:ext uri="{9D8B030D-6E8A-4147-A177-3AD203B41FA5}">
                      <a16:colId xmlns:a16="http://schemas.microsoft.com/office/drawing/2014/main" val="1506275014"/>
                    </a:ext>
                  </a:extLst>
                </a:gridCol>
              </a:tblGrid>
              <a:tr h="664033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شماره ی مرحله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1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2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3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4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112894"/>
                  </a:ext>
                </a:extLst>
              </a:tr>
              <a:tr h="79207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تعداد در هر مرحله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54354"/>
                  </a:ext>
                </a:extLst>
              </a:tr>
              <a:tr h="1263804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رابطه بین </a:t>
                      </a:r>
                    </a:p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شماره مرحله و تعداد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775862"/>
                  </a:ext>
                </a:extLst>
              </a:tr>
            </a:tbl>
          </a:graphicData>
        </a:graphic>
      </p:graphicFrame>
      <p:sp>
        <p:nvSpPr>
          <p:cNvPr id="4" name="Freeform 100">
            <a:extLst>
              <a:ext uri="{FF2B5EF4-FFF2-40B4-BE49-F238E27FC236}">
                <a16:creationId xmlns:a16="http://schemas.microsoft.com/office/drawing/2014/main" id="{B70E4125-71FC-8674-EAFE-6634542F6B10}"/>
              </a:ext>
            </a:extLst>
          </p:cNvPr>
          <p:cNvSpPr/>
          <p:nvPr/>
        </p:nvSpPr>
        <p:spPr>
          <a:xfrm rot="7096244" flipH="1">
            <a:off x="10431814" y="5374781"/>
            <a:ext cx="1919707" cy="867145"/>
          </a:xfrm>
          <a:custGeom>
            <a:avLst/>
            <a:gdLst/>
            <a:ahLst/>
            <a:cxnLst/>
            <a:rect l="l" t="t" r="r" b="b"/>
            <a:pathLst>
              <a:path w="1919707" h="867145">
                <a:moveTo>
                  <a:pt x="1919707" y="0"/>
                </a:moveTo>
                <a:lnTo>
                  <a:pt x="0" y="0"/>
                </a:lnTo>
                <a:lnTo>
                  <a:pt x="0" y="867145"/>
                </a:lnTo>
                <a:lnTo>
                  <a:pt x="1919707" y="867145"/>
                </a:lnTo>
                <a:lnTo>
                  <a:pt x="191970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84C68-0B32-E4FE-CCE5-C2CDE89F44EA}"/>
              </a:ext>
            </a:extLst>
          </p:cNvPr>
          <p:cNvSpPr txBox="1"/>
          <p:nvPr/>
        </p:nvSpPr>
        <p:spPr>
          <a:xfrm>
            <a:off x="4383766" y="4525930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4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9C32A-01A9-8F2E-3EEE-624281342965}"/>
              </a:ext>
            </a:extLst>
          </p:cNvPr>
          <p:cNvSpPr txBox="1"/>
          <p:nvPr/>
        </p:nvSpPr>
        <p:spPr>
          <a:xfrm>
            <a:off x="5870575" y="4565098"/>
            <a:ext cx="111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7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15ED5-221E-A888-CADC-EE202E128627}"/>
              </a:ext>
            </a:extLst>
          </p:cNvPr>
          <p:cNvSpPr txBox="1"/>
          <p:nvPr/>
        </p:nvSpPr>
        <p:spPr>
          <a:xfrm>
            <a:off x="7439475" y="4519028"/>
            <a:ext cx="79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10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7F56B-354B-D696-F439-CC378794127F}"/>
              </a:ext>
            </a:extLst>
          </p:cNvPr>
          <p:cNvSpPr txBox="1"/>
          <p:nvPr/>
        </p:nvSpPr>
        <p:spPr>
          <a:xfrm>
            <a:off x="9165769" y="4497834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؟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CE486D-4DE2-1A3E-CB0F-300F0EC38864}"/>
              </a:ext>
            </a:extLst>
          </p:cNvPr>
          <p:cNvSpPr txBox="1"/>
          <p:nvPr/>
        </p:nvSpPr>
        <p:spPr>
          <a:xfrm>
            <a:off x="3817709" y="558291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1 + ( 3 × </a:t>
            </a:r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1</a:t>
            </a:r>
            <a:r>
              <a:rPr lang="fa-IR" sz="2400" dirty="0">
                <a:cs typeface="B Koodak" panose="00000700000000000000" pitchFamily="2" charset="-78"/>
              </a:rPr>
              <a:t> )</a:t>
            </a:r>
            <a:endParaRPr lang="en-US" sz="2400" dirty="0">
              <a:cs typeface="B Koodak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10704-B1B9-F1CD-855F-D33305BF606B}"/>
              </a:ext>
            </a:extLst>
          </p:cNvPr>
          <p:cNvSpPr txBox="1"/>
          <p:nvPr/>
        </p:nvSpPr>
        <p:spPr>
          <a:xfrm>
            <a:off x="5462132" y="555265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1 + ( 3 × </a:t>
            </a:r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2</a:t>
            </a:r>
            <a:r>
              <a:rPr lang="fa-IR" sz="2400" dirty="0">
                <a:cs typeface="B Koodak" panose="00000700000000000000" pitchFamily="2" charset="-78"/>
              </a:rPr>
              <a:t> )</a:t>
            </a:r>
            <a:endParaRPr lang="en-US" sz="2400" dirty="0">
              <a:cs typeface="B Koodak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A79BA-6660-73B2-7A0C-4481B0995CCE}"/>
              </a:ext>
            </a:extLst>
          </p:cNvPr>
          <p:cNvSpPr txBox="1"/>
          <p:nvPr/>
        </p:nvSpPr>
        <p:spPr>
          <a:xfrm>
            <a:off x="6980918" y="550658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1 + ( 3 × </a:t>
            </a:r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3</a:t>
            </a:r>
            <a:r>
              <a:rPr lang="fa-IR" sz="2400" dirty="0">
                <a:cs typeface="B Koodak" panose="00000700000000000000" pitchFamily="2" charset="-78"/>
              </a:rPr>
              <a:t> )</a:t>
            </a:r>
            <a:endParaRPr lang="en-US" sz="2400" dirty="0">
              <a:cs typeface="B Koodak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A3A60D-4BAB-D903-B35F-BAE427949E9B}"/>
              </a:ext>
            </a:extLst>
          </p:cNvPr>
          <p:cNvSpPr txBox="1"/>
          <p:nvPr/>
        </p:nvSpPr>
        <p:spPr>
          <a:xfrm>
            <a:off x="8720136" y="550658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1 + ( 3 × </a:t>
            </a:r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4</a:t>
            </a:r>
            <a:r>
              <a:rPr lang="fa-IR" sz="2400" dirty="0">
                <a:cs typeface="B Koodak" panose="00000700000000000000" pitchFamily="2" charset="-78"/>
              </a:rPr>
              <a:t> )</a:t>
            </a:r>
            <a:endParaRPr lang="en-US" sz="2400" dirty="0">
              <a:cs typeface="B Koodak" panose="000007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1270DE-3BFF-1627-C10B-C84A9E0EDD66}"/>
              </a:ext>
            </a:extLst>
          </p:cNvPr>
          <p:cNvSpPr/>
          <p:nvPr/>
        </p:nvSpPr>
        <p:spPr>
          <a:xfrm>
            <a:off x="9069936" y="4457788"/>
            <a:ext cx="653143" cy="646331"/>
          </a:xfrm>
          <a:prstGeom prst="roundRect">
            <a:avLst/>
          </a:prstGeom>
          <a:solidFill>
            <a:srgbClr val="FDF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13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0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1018</Words>
  <Application>Microsoft Office PowerPoint</Application>
  <PresentationFormat>Widescreen</PresentationFormat>
  <Paragraphs>528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AmuzehNewNormalPS</vt:lpstr>
      <vt:lpstr>Arial</vt:lpstr>
      <vt:lpstr>B Koodak</vt:lpstr>
      <vt:lpstr>Calibri</vt:lpstr>
      <vt:lpstr>Calibri Light</vt:lpstr>
      <vt:lpstr>Vazir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tpchizdn</dc:creator>
  <cp:lastModifiedBy>niloofar tpchizdn</cp:lastModifiedBy>
  <cp:revision>4</cp:revision>
  <dcterms:created xsi:type="dcterms:W3CDTF">2025-08-10T20:19:04Z</dcterms:created>
  <dcterms:modified xsi:type="dcterms:W3CDTF">2025-08-11T16:22:28Z</dcterms:modified>
</cp:coreProperties>
</file>